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8" r:id="rId20"/>
    <p:sldId id="280" r:id="rId21"/>
    <p:sldId id="279" r:id="rId22"/>
    <p:sldId id="277" r:id="rId23"/>
    <p:sldId id="275" r:id="rId24"/>
    <p:sldId id="274" r:id="rId25"/>
    <p:sldId id="276" r:id="rId26"/>
    <p:sldId id="281" r:id="rId27"/>
    <p:sldId id="282" r:id="rId28"/>
    <p:sldId id="284" r:id="rId29"/>
    <p:sldId id="283" r:id="rId30"/>
    <p:sldId id="287" r:id="rId31"/>
    <p:sldId id="288" r:id="rId32"/>
    <p:sldId id="289" r:id="rId33"/>
    <p:sldId id="285" r:id="rId34"/>
    <p:sldId id="286" r:id="rId35"/>
    <p:sldId id="290" r:id="rId36"/>
    <p:sldId id="291" r:id="rId37"/>
    <p:sldId id="292" r:id="rId38"/>
    <p:sldId id="293" r:id="rId39"/>
    <p:sldId id="294" r:id="rId40"/>
    <p:sldId id="295"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4660"/>
  </p:normalViewPr>
  <p:slideViewPr>
    <p:cSldViewPr snapToGrid="0">
      <p:cViewPr varScale="1">
        <p:scale>
          <a:sx n="88" d="100"/>
          <a:sy n="88"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88A66E5-5591-4814-A606-5B86564C3A1D}"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3488796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8A66E5-5591-4814-A606-5B86564C3A1D}"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88102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8A66E5-5591-4814-A606-5B86564C3A1D}"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3064361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8A66E5-5591-4814-A606-5B86564C3A1D}"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2662179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8A66E5-5591-4814-A606-5B86564C3A1D}"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3413246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88A66E5-5591-4814-A606-5B86564C3A1D}"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18110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88A66E5-5591-4814-A606-5B86564C3A1D}" type="datetimeFigureOut">
              <a:rPr lang="en-IN" smtClean="0"/>
              <a:t>11-05-2020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387619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88A66E5-5591-4814-A606-5B86564C3A1D}" type="datetimeFigureOut">
              <a:rPr lang="en-IN" smtClean="0"/>
              <a:t>11-05-2020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785616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8A66E5-5591-4814-A606-5B86564C3A1D}" type="datetimeFigureOut">
              <a:rPr lang="en-IN" smtClean="0"/>
              <a:t>11-05-2020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2436458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88A66E5-5591-4814-A606-5B86564C3A1D}"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72474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88A66E5-5591-4814-A606-5B86564C3A1D}"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58C42C-E07B-4C4F-AFED-DF616D01C4FE}" type="slidenum">
              <a:rPr lang="en-IN" smtClean="0"/>
              <a:t>‹#›</a:t>
            </a:fld>
            <a:endParaRPr lang="en-IN"/>
          </a:p>
        </p:txBody>
      </p:sp>
    </p:spTree>
    <p:extLst>
      <p:ext uri="{BB962C8B-B14F-4D97-AF65-F5344CB8AC3E}">
        <p14:creationId xmlns:p14="http://schemas.microsoft.com/office/powerpoint/2010/main" val="93926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8A66E5-5591-4814-A606-5B86564C3A1D}" type="datetimeFigureOut">
              <a:rPr lang="en-IN" smtClean="0"/>
              <a:t>11-05-2020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8C42C-E07B-4C4F-AFED-DF616D01C4FE}" type="slidenum">
              <a:rPr lang="en-IN" smtClean="0"/>
              <a:t>‹#›</a:t>
            </a:fld>
            <a:endParaRPr lang="en-IN"/>
          </a:p>
        </p:txBody>
      </p:sp>
    </p:spTree>
    <p:extLst>
      <p:ext uri="{BB962C8B-B14F-4D97-AF65-F5344CB8AC3E}">
        <p14:creationId xmlns:p14="http://schemas.microsoft.com/office/powerpoint/2010/main" val="14992095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smtClean="0">
                <a:solidFill>
                  <a:schemeClr val="accent4">
                    <a:lumMod val="50000"/>
                  </a:schemeClr>
                </a:solidFill>
                <a:latin typeface="Cambria" panose="02040503050406030204" pitchFamily="18" charset="0"/>
                <a:ea typeface="Cambria" panose="02040503050406030204" pitchFamily="18" charset="0"/>
              </a:rPr>
              <a:t/>
            </a:r>
            <a:br>
              <a:rPr lang="en-US" sz="3600" b="1" dirty="0" smtClean="0">
                <a:solidFill>
                  <a:schemeClr val="accent4">
                    <a:lumMod val="50000"/>
                  </a:schemeClr>
                </a:solidFill>
                <a:latin typeface="Cambria" panose="02040503050406030204" pitchFamily="18" charset="0"/>
                <a:ea typeface="Cambria" panose="02040503050406030204" pitchFamily="18" charset="0"/>
              </a:rPr>
            </a:br>
            <a:r>
              <a:rPr lang="en-US" sz="3600" b="1" dirty="0" smtClean="0">
                <a:solidFill>
                  <a:schemeClr val="accent4">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Unit - V</a:t>
            </a:r>
            <a:r>
              <a:rPr lang="en-US" sz="3600" b="1" dirty="0">
                <a:solidFill>
                  <a:schemeClr val="accent4">
                    <a:lumMod val="50000"/>
                  </a:schemeClr>
                </a:solidFill>
                <a:latin typeface="Cambria" panose="02040503050406030204" pitchFamily="18" charset="0"/>
                <a:ea typeface="Cambria" panose="02040503050406030204" pitchFamily="18" charset="0"/>
              </a:rPr>
              <a:t/>
            </a:r>
            <a:br>
              <a:rPr lang="en-US" sz="3600" b="1" dirty="0">
                <a:solidFill>
                  <a:schemeClr val="accent4">
                    <a:lumMod val="50000"/>
                  </a:schemeClr>
                </a:solidFill>
                <a:latin typeface="Cambria" panose="02040503050406030204" pitchFamily="18" charset="0"/>
                <a:ea typeface="Cambria" panose="02040503050406030204" pitchFamily="18" charset="0"/>
              </a:rPr>
            </a:br>
            <a:r>
              <a:rPr lang="en-US" sz="3600" b="1" dirty="0" smtClean="0">
                <a:solidFill>
                  <a:schemeClr val="accent4">
                    <a:lumMod val="50000"/>
                  </a:schemeClr>
                </a:solidFill>
                <a:latin typeface="Cambria" panose="02040503050406030204" pitchFamily="18" charset="0"/>
                <a:ea typeface="Cambria" panose="02040503050406030204" pitchFamily="18" charset="0"/>
              </a:rPr>
              <a:t>MICROWAVE SOLID STATE DEVICES &amp; MEASUREMENTS</a:t>
            </a:r>
            <a:endParaRPr lang="en-IN" sz="3600" b="1" dirty="0">
              <a:solidFill>
                <a:schemeClr val="accent4">
                  <a:lumMod val="50000"/>
                </a:schemeClr>
              </a:solidFill>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2752725" y="4187825"/>
            <a:ext cx="9144000" cy="1655762"/>
          </a:xfrm>
        </p:spPr>
        <p:txBody>
          <a:bodyPr>
            <a:normAutofit/>
          </a:bodyPr>
          <a:lstStyle/>
          <a:p>
            <a:r>
              <a:rPr lang="en-US" dirty="0" smtClean="0">
                <a:latin typeface="Times New Roman" panose="02020603050405020304" pitchFamily="18" charset="0"/>
                <a:cs typeface="Times New Roman" panose="02020603050405020304" pitchFamily="18" charset="0"/>
              </a:rPr>
              <a:t>                                  Presented by </a:t>
            </a:r>
          </a:p>
          <a:p>
            <a:r>
              <a:rPr lang="en-US" sz="1800" dirty="0" smtClean="0">
                <a:latin typeface="Times New Roman" panose="02020603050405020304" pitchFamily="18" charset="0"/>
                <a:cs typeface="Times New Roman" panose="02020603050405020304" pitchFamily="18" charset="0"/>
              </a:rPr>
              <a:t>                                                                                                          V. Sai Anusha</a:t>
            </a:r>
          </a:p>
          <a:p>
            <a:r>
              <a:rPr lang="en-US" sz="18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MTech</a:t>
            </a:r>
            <a:r>
              <a:rPr lang="en-US" sz="1200" dirty="0" smtClean="0">
                <a:latin typeface="Times New Roman" panose="02020603050405020304" pitchFamily="18" charset="0"/>
                <a:cs typeface="Times New Roman" panose="02020603050405020304" pitchFamily="18" charset="0"/>
              </a:rPr>
              <a:t>, Assistant Professor</a:t>
            </a:r>
          </a:p>
          <a:p>
            <a:r>
              <a:rPr lang="en-US" sz="18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AITS,Razampeta</a:t>
            </a:r>
            <a:r>
              <a:rPr lang="en-US" sz="1200" dirty="0" smtClean="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5943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98980"/>
          </a:xfrm>
        </p:spPr>
        <p:txBody>
          <a:bodyPr>
            <a:normAutofit/>
          </a:bodyPr>
          <a:lstStyle/>
          <a:p>
            <a:r>
              <a:rPr lang="en-US" sz="3600" b="1" dirty="0">
                <a:latin typeface="Times New Roman" panose="02020603050405020304" pitchFamily="18" charset="0"/>
                <a:cs typeface="Times New Roman" panose="02020603050405020304" pitchFamily="18" charset="0"/>
              </a:rPr>
              <a:t>RWH THEORY  - Differential Negative Resistance</a:t>
            </a:r>
            <a:endParaRPr lang="en-IN" sz="3600" dirty="0"/>
          </a:p>
        </p:txBody>
      </p:sp>
      <p:sp>
        <p:nvSpPr>
          <p:cNvPr id="3" name="Content Placeholder 2"/>
          <p:cNvSpPr>
            <a:spLocks noGrp="1"/>
          </p:cNvSpPr>
          <p:nvPr>
            <p:ph idx="1"/>
          </p:nvPr>
        </p:nvSpPr>
        <p:spPr/>
        <p:txBody>
          <a:bodyPr/>
          <a:lstStyle/>
          <a:p>
            <a:endParaRPr lang="en-IN" dirty="0"/>
          </a:p>
          <a:p>
            <a:endParaRPr lang="en-IN" dirty="0"/>
          </a:p>
        </p:txBody>
      </p:sp>
      <p:pic>
        <p:nvPicPr>
          <p:cNvPr id="4" name="Picture 3"/>
          <p:cNvPicPr>
            <a:picLocks noChangeAspect="1"/>
          </p:cNvPicPr>
          <p:nvPr/>
        </p:nvPicPr>
        <p:blipFill>
          <a:blip r:embed="rId2"/>
          <a:stretch>
            <a:fillRect/>
          </a:stretch>
        </p:blipFill>
        <p:spPr>
          <a:xfrm>
            <a:off x="1720516" y="2083217"/>
            <a:ext cx="3810000" cy="2771775"/>
          </a:xfrm>
          <a:prstGeom prst="rect">
            <a:avLst/>
          </a:prstGeom>
        </p:spPr>
      </p:pic>
      <p:pic>
        <p:nvPicPr>
          <p:cNvPr id="5" name="Picture 4"/>
          <p:cNvPicPr>
            <a:picLocks noChangeAspect="1"/>
          </p:cNvPicPr>
          <p:nvPr/>
        </p:nvPicPr>
        <p:blipFill>
          <a:blip r:embed="rId3"/>
          <a:stretch>
            <a:fillRect/>
          </a:stretch>
        </p:blipFill>
        <p:spPr>
          <a:xfrm>
            <a:off x="7108408" y="2275221"/>
            <a:ext cx="3720014" cy="2981325"/>
          </a:xfrm>
          <a:prstGeom prst="rect">
            <a:avLst/>
          </a:prstGeom>
        </p:spPr>
      </p:pic>
    </p:spTree>
    <p:extLst>
      <p:ext uri="{BB962C8B-B14F-4D97-AF65-F5344CB8AC3E}">
        <p14:creationId xmlns:p14="http://schemas.microsoft.com/office/powerpoint/2010/main" val="152034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RWH THEORY  - Differential Negative Resistance</a:t>
            </a:r>
            <a:endParaRPr lang="en-IN" sz="3200" dirty="0"/>
          </a:p>
        </p:txBody>
      </p:sp>
      <p:sp>
        <p:nvSpPr>
          <p:cNvPr id="3" name="Content Placeholder 2"/>
          <p:cNvSpPr>
            <a:spLocks noGrp="1"/>
          </p:cNvSpPr>
          <p:nvPr>
            <p:ph idx="1"/>
          </p:nvPr>
        </p:nvSpPr>
        <p:spPr>
          <a:xfrm>
            <a:off x="838200" y="1690688"/>
            <a:ext cx="10515600" cy="4486275"/>
          </a:xfrm>
        </p:spPr>
        <p:txBody>
          <a:bodyPr/>
          <a:lstStyle/>
          <a:p>
            <a:r>
              <a:rPr lang="en-US" dirty="0" smtClean="0">
                <a:latin typeface="Times New Roman" panose="02020603050405020304" pitchFamily="18" charset="0"/>
                <a:cs typeface="Times New Roman" panose="02020603050405020304" pitchFamily="18" charset="0"/>
              </a:rPr>
              <a:t>In </a:t>
            </a:r>
            <a:r>
              <a:rPr lang="en-US" b="1" dirty="0" smtClean="0">
                <a:solidFill>
                  <a:srgbClr val="FF0000"/>
                </a:solidFill>
                <a:latin typeface="Times New Roman" panose="02020603050405020304" pitchFamily="18" charset="0"/>
                <a:cs typeface="Times New Roman" panose="02020603050405020304" pitchFamily="18" charset="0"/>
              </a:rPr>
              <a:t>voltage controlled negative resistance mode</a:t>
            </a:r>
            <a:r>
              <a:rPr lang="en-US" dirty="0" smtClean="0">
                <a:latin typeface="Times New Roman" panose="02020603050405020304" pitchFamily="18" charset="0"/>
                <a:cs typeface="Times New Roman" panose="02020603050405020304" pitchFamily="18" charset="0"/>
              </a:rPr>
              <a:t>, high field domains are formed, separating  two low field regions.</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88768" y="2810601"/>
            <a:ext cx="6962775" cy="523875"/>
          </a:xfrm>
          <a:prstGeom prst="rect">
            <a:avLst/>
          </a:prstGeom>
        </p:spPr>
      </p:pic>
      <p:pic>
        <p:nvPicPr>
          <p:cNvPr id="5" name="Picture 4"/>
          <p:cNvPicPr>
            <a:picLocks noChangeAspect="1"/>
          </p:cNvPicPr>
          <p:nvPr/>
        </p:nvPicPr>
        <p:blipFill>
          <a:blip r:embed="rId3"/>
          <a:stretch>
            <a:fillRect/>
          </a:stretch>
        </p:blipFill>
        <p:spPr>
          <a:xfrm>
            <a:off x="2013568" y="3782635"/>
            <a:ext cx="5762625" cy="1152525"/>
          </a:xfrm>
          <a:prstGeom prst="rect">
            <a:avLst/>
          </a:prstGeom>
        </p:spPr>
      </p:pic>
    </p:spTree>
    <p:extLst>
      <p:ext uri="{BB962C8B-B14F-4D97-AF65-F5344CB8AC3E}">
        <p14:creationId xmlns:p14="http://schemas.microsoft.com/office/powerpoint/2010/main" val="3586339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3485"/>
          </a:xfrm>
        </p:spPr>
        <p:txBody>
          <a:bodyPr>
            <a:normAutofit/>
          </a:bodyPr>
          <a:lstStyle/>
          <a:p>
            <a:r>
              <a:rPr lang="en-US" sz="4000" b="1" dirty="0" smtClean="0">
                <a:latin typeface="Times New Roman" panose="02020603050405020304" pitchFamily="18" charset="0"/>
                <a:cs typeface="Times New Roman" panose="02020603050405020304" pitchFamily="18" charset="0"/>
              </a:rPr>
              <a:t>Two Valley Model Theory</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326465" y="1480750"/>
            <a:ext cx="6207395" cy="4351338"/>
          </a:xfrm>
          <a:prstGeom prst="rect">
            <a:avLst/>
          </a:prstGeom>
        </p:spPr>
      </p:pic>
    </p:spTree>
    <p:extLst>
      <p:ext uri="{BB962C8B-B14F-4D97-AF65-F5344CB8AC3E}">
        <p14:creationId xmlns:p14="http://schemas.microsoft.com/office/powerpoint/2010/main" val="133548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08"/>
            <a:ext cx="10515600" cy="1325563"/>
          </a:xfrm>
        </p:spPr>
        <p:txBody>
          <a:bodyPr/>
          <a:lstStyle/>
          <a:p>
            <a:r>
              <a:rPr lang="en-US" b="1" dirty="0">
                <a:latin typeface="Times New Roman" panose="02020603050405020304" pitchFamily="18" charset="0"/>
                <a:cs typeface="Times New Roman" panose="02020603050405020304" pitchFamily="18" charset="0"/>
              </a:rPr>
              <a:t>Two Valley Model </a:t>
            </a:r>
            <a:r>
              <a:rPr lang="en-US" b="1" dirty="0" smtClean="0">
                <a:latin typeface="Times New Roman" panose="02020603050405020304" pitchFamily="18" charset="0"/>
                <a:cs typeface="Times New Roman" panose="02020603050405020304" pitchFamily="18" charset="0"/>
              </a:rPr>
              <a:t>Theory – Gunn diode</a:t>
            </a:r>
            <a:endParaRPr lang="en-IN" dirty="0"/>
          </a:p>
        </p:txBody>
      </p:sp>
      <p:pic>
        <p:nvPicPr>
          <p:cNvPr id="4" name="Content Placeholder 3"/>
          <p:cNvPicPr>
            <a:picLocks noGrp="1" noChangeAspect="1"/>
          </p:cNvPicPr>
          <p:nvPr>
            <p:ph idx="1"/>
          </p:nvPr>
        </p:nvPicPr>
        <p:blipFill>
          <a:blip r:embed="rId2"/>
          <a:stretch>
            <a:fillRect/>
          </a:stretch>
        </p:blipFill>
        <p:spPr>
          <a:xfrm>
            <a:off x="838199" y="1854456"/>
            <a:ext cx="10219841" cy="4076700"/>
          </a:xfrm>
          <a:prstGeom prst="rect">
            <a:avLst/>
          </a:prstGeom>
        </p:spPr>
      </p:pic>
    </p:spTree>
    <p:extLst>
      <p:ext uri="{BB962C8B-B14F-4D97-AF65-F5344CB8AC3E}">
        <p14:creationId xmlns:p14="http://schemas.microsoft.com/office/powerpoint/2010/main" val="317822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810" y="147411"/>
            <a:ext cx="10515600" cy="827949"/>
          </a:xfrm>
        </p:spPr>
        <p:txBody>
          <a:bodyPr/>
          <a:lstStyle/>
          <a:p>
            <a:r>
              <a:rPr lang="en-IN" b="1" dirty="0" smtClean="0">
                <a:latin typeface="Times New Roman" panose="02020603050405020304" pitchFamily="18" charset="0"/>
                <a:cs typeface="Times New Roman" panose="02020603050405020304" pitchFamily="18" charset="0"/>
              </a:rPr>
              <a:t>Modes of Operation of Gun diode</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3731" y="1097280"/>
                <a:ext cx="10515600" cy="5373189"/>
              </a:xfrm>
            </p:spPr>
            <p:txBody>
              <a:bodyPr>
                <a:normAutofit/>
              </a:bodyPr>
              <a:lstStyle/>
              <a:p>
                <a:r>
                  <a:rPr lang="en-IN" sz="2400" dirty="0" smtClean="0">
                    <a:latin typeface="Times New Roman" panose="02020603050405020304" pitchFamily="18" charset="0"/>
                    <a:cs typeface="Times New Roman" panose="02020603050405020304" pitchFamily="18" charset="0"/>
                  </a:rPr>
                  <a:t>A </a:t>
                </a:r>
                <a:r>
                  <a:rPr lang="en-IN" sz="2400" b="1" dirty="0">
                    <a:solidFill>
                      <a:srgbClr val="FF0000"/>
                    </a:solidFill>
                    <a:latin typeface="Times New Roman" panose="02020603050405020304" pitchFamily="18" charset="0"/>
                    <a:cs typeface="Times New Roman" panose="02020603050405020304" pitchFamily="18" charset="0"/>
                  </a:rPr>
                  <a:t>G</a:t>
                </a:r>
                <a:r>
                  <a:rPr lang="en-IN" sz="2400" b="1" dirty="0" smtClean="0">
                    <a:solidFill>
                      <a:srgbClr val="FF0000"/>
                    </a:solidFill>
                    <a:latin typeface="Times New Roman" panose="02020603050405020304" pitchFamily="18" charset="0"/>
                    <a:cs typeface="Times New Roman" panose="02020603050405020304" pitchFamily="18" charset="0"/>
                  </a:rPr>
                  <a:t>unn diode </a:t>
                </a:r>
                <a:r>
                  <a:rPr lang="en-IN" sz="2400" dirty="0" smtClean="0">
                    <a:latin typeface="Times New Roman" panose="02020603050405020304" pitchFamily="18" charset="0"/>
                    <a:cs typeface="Times New Roman" panose="02020603050405020304" pitchFamily="18" charset="0"/>
                  </a:rPr>
                  <a:t>can operate four modes</a:t>
                </a:r>
              </a:p>
              <a:p>
                <a:pPr>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Gunn Oscillation mode</a:t>
                </a:r>
              </a:p>
              <a:p>
                <a:pPr>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  Stable amplification mode</a:t>
                </a:r>
              </a:p>
              <a:p>
                <a:pPr>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  LSA amplification mode</a:t>
                </a:r>
              </a:p>
              <a:p>
                <a:pPr>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  Bias circuit oscillation mode</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b="1" dirty="0" smtClean="0">
                    <a:solidFill>
                      <a:srgbClr val="FF0000"/>
                    </a:solidFill>
                    <a:latin typeface="Times New Roman" panose="02020603050405020304" pitchFamily="18" charset="0"/>
                    <a:cs typeface="Times New Roman" panose="02020603050405020304" pitchFamily="18" charset="0"/>
                  </a:rPr>
                  <a:t>Gunn </a:t>
                </a:r>
                <a:r>
                  <a:rPr lang="en-IN" sz="2400" b="1" dirty="0">
                    <a:solidFill>
                      <a:srgbClr val="FF0000"/>
                    </a:solidFill>
                    <a:latin typeface="Times New Roman" panose="02020603050405020304" pitchFamily="18" charset="0"/>
                    <a:cs typeface="Times New Roman" panose="02020603050405020304" pitchFamily="18" charset="0"/>
                  </a:rPr>
                  <a:t>Oscillation </a:t>
                </a:r>
                <a:r>
                  <a:rPr lang="en-IN" sz="2400" b="1" dirty="0" smtClean="0">
                    <a:solidFill>
                      <a:srgbClr val="FF0000"/>
                    </a:solidFill>
                    <a:latin typeface="Times New Roman" panose="02020603050405020304" pitchFamily="18" charset="0"/>
                    <a:cs typeface="Times New Roman" panose="02020603050405020304" pitchFamily="18" charset="0"/>
                  </a:rPr>
                  <a:t>mode: </a:t>
                </a:r>
                <a:r>
                  <a:rPr lang="en-IN" sz="2400" dirty="0" smtClean="0">
                    <a:latin typeface="Times New Roman" panose="02020603050405020304" pitchFamily="18" charset="0"/>
                    <a:cs typeface="Times New Roman" panose="02020603050405020304" pitchFamily="18" charset="0"/>
                  </a:rPr>
                  <a:t>This mode is defined in the region where the product of frequency multiplied by length is about </a:t>
                </a:r>
                <a14:m>
                  <m:oMath xmlns:m="http://schemas.openxmlformats.org/officeDocument/2006/math">
                    <m:sSup>
                      <m:sSupPr>
                        <m:ctrlPr>
                          <a:rPr lang="en-IN" sz="2400" i="1">
                            <a:latin typeface="Cambria Math" panose="02040503050406030204" pitchFamily="18" charset="0"/>
                            <a:cs typeface="Times New Roman" panose="02020603050405020304" pitchFamily="18" charset="0"/>
                          </a:rPr>
                        </m:ctrlPr>
                      </m:sSupPr>
                      <m:e>
                        <m:r>
                          <a:rPr lang="en-IN" sz="2400" i="1">
                            <a:latin typeface="Cambria Math" panose="02040503050406030204" pitchFamily="18" charset="0"/>
                            <a:cs typeface="Times New Roman" panose="02020603050405020304" pitchFamily="18" charset="0"/>
                          </a:rPr>
                          <m:t>10</m:t>
                        </m:r>
                      </m:e>
                      <m:sup>
                        <m:r>
                          <a:rPr lang="en-IN" sz="2400" i="1">
                            <a:latin typeface="Cambria Math" panose="02040503050406030204" pitchFamily="18" charset="0"/>
                            <a:cs typeface="Times New Roman" panose="02020603050405020304" pitchFamily="18" charset="0"/>
                          </a:rPr>
                          <m:t>7</m:t>
                        </m:r>
                      </m:sup>
                    </m:sSup>
                  </m:oMath>
                </a14:m>
                <a:r>
                  <a:rPr lang="en-IN" sz="2400" dirty="0" smtClean="0">
                    <a:latin typeface="Times New Roman" panose="02020603050405020304" pitchFamily="18" charset="0"/>
                    <a:cs typeface="Times New Roman" panose="02020603050405020304" pitchFamily="18" charset="0"/>
                  </a:rPr>
                  <a:t> cm/s  and the product of doping multiplied by length is greater than </a:t>
                </a:r>
                <a14:m>
                  <m:oMath xmlns:m="http://schemas.openxmlformats.org/officeDocument/2006/math">
                    <m:sSup>
                      <m:sSupPr>
                        <m:ctrlPr>
                          <a:rPr lang="en-IN" sz="2400" i="1">
                            <a:latin typeface="Cambria Math" panose="02040503050406030204" pitchFamily="18" charset="0"/>
                            <a:cs typeface="Times New Roman" panose="02020603050405020304" pitchFamily="18" charset="0"/>
                          </a:rPr>
                        </m:ctrlPr>
                      </m:sSupPr>
                      <m:e>
                        <m:r>
                          <a:rPr lang="en-IN" sz="2400" i="1">
                            <a:latin typeface="Cambria Math" panose="02040503050406030204" pitchFamily="18" charset="0"/>
                            <a:cs typeface="Times New Roman" panose="02020603050405020304" pitchFamily="18" charset="0"/>
                          </a:rPr>
                          <m:t>10</m:t>
                        </m:r>
                      </m:e>
                      <m:sup>
                        <m:r>
                          <a:rPr lang="en-US" sz="2400" b="0" i="1" smtClean="0">
                            <a:latin typeface="Cambria Math" panose="02040503050406030204" pitchFamily="18" charset="0"/>
                            <a:cs typeface="Times New Roman" panose="02020603050405020304" pitchFamily="18" charset="0"/>
                          </a:rPr>
                          <m:t>12</m:t>
                        </m:r>
                      </m:sup>
                    </m:sSup>
                  </m:oMath>
                </a14:m>
                <a:r>
                  <a:rPr lang="en-IN" sz="2400" dirty="0" smtClean="0">
                    <a:latin typeface="Times New Roman" panose="02020603050405020304" pitchFamily="18" charset="0"/>
                    <a:cs typeface="Times New Roman" panose="02020603050405020304" pitchFamily="18" charset="0"/>
                  </a:rPr>
                  <a:t> /cm2.</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3731" y="1097280"/>
                <a:ext cx="10515600" cy="5373189"/>
              </a:xfrm>
              <a:blipFill>
                <a:blip r:embed="rId2"/>
                <a:stretch>
                  <a:fillRect l="-870" t="-1589"/>
                </a:stretch>
              </a:blipFill>
            </p:spPr>
            <p:txBody>
              <a:bodyPr/>
              <a:lstStyle/>
              <a:p>
                <a:r>
                  <a:rPr lang="en-IN">
                    <a:noFill/>
                  </a:rPr>
                  <a:t> </a:t>
                </a:r>
              </a:p>
            </p:txBody>
          </p:sp>
        </mc:Fallback>
      </mc:AlternateContent>
    </p:spTree>
    <p:extLst>
      <p:ext uri="{BB962C8B-B14F-4D97-AF65-F5344CB8AC3E}">
        <p14:creationId xmlns:p14="http://schemas.microsoft.com/office/powerpoint/2010/main" val="4160651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566" y="243206"/>
            <a:ext cx="10515600" cy="784406"/>
          </a:xfrm>
        </p:spPr>
        <p:txBody>
          <a:bodyPr/>
          <a:lstStyle/>
          <a:p>
            <a:r>
              <a:rPr lang="en-IN" b="1" dirty="0">
                <a:latin typeface="Times New Roman" panose="02020603050405020304" pitchFamily="18" charset="0"/>
                <a:cs typeface="Times New Roman" panose="02020603050405020304" pitchFamily="18" charset="0"/>
              </a:rPr>
              <a:t>Modes of Operation of Gun diode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4988" y="1175657"/>
                <a:ext cx="10515600" cy="4983889"/>
              </a:xfrm>
            </p:spPr>
            <p:txBody>
              <a:bodyPr/>
              <a:lstStyle/>
              <a:p>
                <a:pPr marL="0" indent="0">
                  <a:buNone/>
                </a:pPr>
                <a:r>
                  <a:rPr lang="en-IN" b="1" dirty="0" smtClean="0">
                    <a:solidFill>
                      <a:srgbClr val="FF0000"/>
                    </a:solidFill>
                    <a:latin typeface="Times New Roman" panose="02020603050405020304" pitchFamily="18" charset="0"/>
                    <a:cs typeface="Times New Roman" panose="02020603050405020304" pitchFamily="18" charset="0"/>
                  </a:rPr>
                  <a:t>Stable amplification mode</a:t>
                </a:r>
                <a:r>
                  <a:rPr lang="en-IN" dirty="0" smtClean="0">
                    <a:latin typeface="Times New Roman" panose="02020603050405020304" pitchFamily="18" charset="0"/>
                    <a:cs typeface="Times New Roman" panose="02020603050405020304" pitchFamily="18" charset="0"/>
                  </a:rPr>
                  <a:t>: where the product of frequency times length is about 107 cm/s and product of doping times length is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10</m:t>
                        </m:r>
                      </m:e>
                      <m:sup>
                        <m:r>
                          <a:rPr lang="en-IN" b="0" i="1" smtClean="0">
                            <a:latin typeface="Cambria Math" panose="02040503050406030204" pitchFamily="18" charset="0"/>
                            <a:cs typeface="Times New Roman" panose="02020603050405020304" pitchFamily="18" charset="0"/>
                          </a:rPr>
                          <m:t>11</m:t>
                        </m:r>
                      </m:sup>
                    </m:sSup>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10</m:t>
                        </m:r>
                      </m:e>
                      <m:sup>
                        <m:r>
                          <a:rPr lang="en-IN" b="0" i="1" smtClean="0">
                            <a:latin typeface="Cambria Math" panose="02040503050406030204" pitchFamily="18" charset="0"/>
                            <a:cs typeface="Times New Roman" panose="02020603050405020304" pitchFamily="18" charset="0"/>
                          </a:rPr>
                          <m:t>12</m:t>
                        </m:r>
                      </m:sup>
                    </m:sSup>
                    <m:r>
                      <a:rPr lang="en-IN" b="0" i="1" smtClean="0">
                        <a:latin typeface="Cambria Math" panose="02040503050406030204" pitchFamily="18" charset="0"/>
                        <a:cs typeface="Times New Roman" panose="02020603050405020304" pitchFamily="18" charset="0"/>
                      </a:rPr>
                      <m:t> </m:t>
                    </m:r>
                    <m:r>
                      <a:rPr lang="en-IN" b="0" i="1" smtClean="0">
                        <a:latin typeface="Cambria Math" panose="02040503050406030204" pitchFamily="18" charset="0"/>
                        <a:cs typeface="Times New Roman" panose="02020603050405020304" pitchFamily="18" charset="0"/>
                      </a:rPr>
                      <m:t>𝑐𝑚</m:t>
                    </m:r>
                    <m:r>
                      <a:rPr lang="en-IN" b="0" i="1" smtClean="0">
                        <a:latin typeface="Cambria Math" panose="02040503050406030204" pitchFamily="18" charset="0"/>
                        <a:cs typeface="Times New Roman" panose="02020603050405020304" pitchFamily="18" charset="0"/>
                      </a:rPr>
                      <m:t>2.</m:t>
                    </m:r>
                  </m:oMath>
                </a14:m>
                <a:endParaRPr lang="en-IN" dirty="0" smtClean="0">
                  <a:latin typeface="Times New Roman" panose="02020603050405020304" pitchFamily="18" charset="0"/>
                  <a:cs typeface="Times New Roman" panose="02020603050405020304" pitchFamily="18" charset="0"/>
                </a:endParaRPr>
              </a:p>
              <a:p>
                <a:pPr marL="0" indent="0">
                  <a:buNone/>
                </a:pPr>
                <a:r>
                  <a:rPr lang="en-IN" b="1" dirty="0">
                    <a:solidFill>
                      <a:srgbClr val="FF0000"/>
                    </a:solidFill>
                    <a:latin typeface="Times New Roman" panose="02020603050405020304" pitchFamily="18" charset="0"/>
                    <a:cs typeface="Times New Roman" panose="02020603050405020304" pitchFamily="18" charset="0"/>
                  </a:rPr>
                  <a:t>LSA amplification </a:t>
                </a:r>
                <a:r>
                  <a:rPr lang="en-IN" b="1" dirty="0" smtClean="0">
                    <a:solidFill>
                      <a:srgbClr val="FF0000"/>
                    </a:solidFill>
                    <a:latin typeface="Times New Roman" panose="02020603050405020304" pitchFamily="18" charset="0"/>
                    <a:cs typeface="Times New Roman" panose="02020603050405020304" pitchFamily="18" charset="0"/>
                  </a:rPr>
                  <a:t>mode: </a:t>
                </a:r>
                <a:r>
                  <a:rPr lang="en-IN" dirty="0" smtClean="0">
                    <a:latin typeface="Times New Roman" panose="02020603050405020304" pitchFamily="18" charset="0"/>
                    <a:cs typeface="Times New Roman" panose="02020603050405020304" pitchFamily="18" charset="0"/>
                  </a:rPr>
                  <a:t>where the product of frequency times length is above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10</m:t>
                        </m:r>
                      </m:e>
                      <m:sup>
                        <m:r>
                          <a:rPr lang="en-IN" b="0" i="1" smtClean="0">
                            <a:latin typeface="Cambria Math" panose="02040503050406030204" pitchFamily="18" charset="0"/>
                            <a:cs typeface="Times New Roman" panose="02020603050405020304" pitchFamily="18" charset="0"/>
                          </a:rPr>
                          <m:t>7</m:t>
                        </m:r>
                      </m:sup>
                    </m:sSup>
                    <m:r>
                      <a:rPr lang="en-IN" b="0" i="1" smtClean="0">
                        <a:latin typeface="Cambria Math" panose="02040503050406030204" pitchFamily="18" charset="0"/>
                        <a:cs typeface="Times New Roman" panose="02020603050405020304" pitchFamily="18" charset="0"/>
                      </a:rPr>
                      <m:t> </m:t>
                    </m:r>
                  </m:oMath>
                </a14:m>
                <a:r>
                  <a:rPr lang="en-IN" b="0" dirty="0" smtClean="0">
                    <a:latin typeface="Times New Roman" panose="02020603050405020304" pitchFamily="18" charset="0"/>
                    <a:cs typeface="Times New Roman" panose="02020603050405020304" pitchFamily="18" charset="0"/>
                  </a:rPr>
                  <a:t>cm/s and quotient of doping divided by frequency is between </a:t>
                </a:r>
                <a:r>
                  <a:rPr lang="en-IN" dirty="0" smtClean="0">
                    <a:latin typeface="Times New Roman" panose="02020603050405020304" pitchFamily="18" charset="0"/>
                    <a:cs typeface="Times New Roman" panose="02020603050405020304" pitchFamily="18" charset="0"/>
                  </a:rPr>
                  <a:t>2*</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10</m:t>
                        </m:r>
                      </m:e>
                      <m:sup>
                        <m:r>
                          <a:rPr lang="en-IN" b="0" i="1" smtClean="0">
                            <a:latin typeface="Cambria Math" panose="02040503050406030204" pitchFamily="18" charset="0"/>
                            <a:cs typeface="Times New Roman" panose="02020603050405020304" pitchFamily="18" charset="0"/>
                          </a:rPr>
                          <m:t>4</m:t>
                        </m:r>
                      </m:sup>
                    </m:sSup>
                    <m:r>
                      <a:rPr lang="en-IN" b="0" i="1" smtClean="0">
                        <a:latin typeface="Cambria Math" panose="02040503050406030204" pitchFamily="18" charset="0"/>
                        <a:cs typeface="Times New Roman" panose="02020603050405020304" pitchFamily="18" charset="0"/>
                      </a:rPr>
                      <m:t> </m:t>
                    </m:r>
                  </m:oMath>
                </a14:m>
                <a:r>
                  <a:rPr lang="en-IN" b="0" dirty="0" smtClean="0">
                    <a:latin typeface="Times New Roman" panose="02020603050405020304" pitchFamily="18" charset="0"/>
                    <a:cs typeface="Times New Roman" panose="02020603050405020304" pitchFamily="18" charset="0"/>
                  </a:rPr>
                  <a:t>and 2*</a:t>
                </a:r>
                <a14:m>
                  <m:oMath xmlns:m="http://schemas.openxmlformats.org/officeDocument/2006/math">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10</m:t>
                        </m:r>
                      </m:e>
                      <m:sup>
                        <m:r>
                          <a:rPr lang="en-IN" b="0" i="1" smtClean="0">
                            <a:latin typeface="Cambria Math" panose="02040503050406030204" pitchFamily="18" charset="0"/>
                            <a:cs typeface="Times New Roman" panose="02020603050405020304" pitchFamily="18" charset="0"/>
                          </a:rPr>
                          <m:t>5</m:t>
                        </m:r>
                      </m:sup>
                    </m:sSup>
                    <m:r>
                      <a:rPr lang="en-IN" b="0" i="1" smtClean="0">
                        <a:latin typeface="Cambria Math" panose="02040503050406030204" pitchFamily="18" charset="0"/>
                        <a:cs typeface="Times New Roman" panose="02020603050405020304" pitchFamily="18" charset="0"/>
                      </a:rPr>
                      <m:t>.</m:t>
                    </m:r>
                  </m:oMath>
                </a14:m>
                <a:endParaRPr lang="en-IN" b="0" dirty="0" smtClean="0">
                  <a:latin typeface="Times New Roman" panose="02020603050405020304" pitchFamily="18" charset="0"/>
                  <a:cs typeface="Times New Roman" panose="02020603050405020304" pitchFamily="18" charset="0"/>
                </a:endParaRPr>
              </a:p>
              <a:p>
                <a:pPr marL="0" indent="0">
                  <a:buNone/>
                </a:pPr>
                <a:r>
                  <a:rPr lang="en-IN" b="1" dirty="0" smtClean="0">
                    <a:solidFill>
                      <a:srgbClr val="FF0000"/>
                    </a:solidFill>
                    <a:latin typeface="Times New Roman" panose="02020603050405020304" pitchFamily="18" charset="0"/>
                    <a:cs typeface="Times New Roman" panose="02020603050405020304" pitchFamily="18" charset="0"/>
                  </a:rPr>
                  <a:t>Bias Circuit Oscillation Mode</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This mode occurs only when there is either </a:t>
                </a:r>
                <a:r>
                  <a:rPr lang="en-IN" dirty="0">
                    <a:latin typeface="Times New Roman" panose="02020603050405020304" pitchFamily="18" charset="0"/>
                    <a:cs typeface="Times New Roman" panose="02020603050405020304" pitchFamily="18" charset="0"/>
                  </a:rPr>
                  <a:t>G</a:t>
                </a:r>
                <a:r>
                  <a:rPr lang="en-IN" dirty="0" smtClean="0">
                    <a:latin typeface="Times New Roman" panose="02020603050405020304" pitchFamily="18" charset="0"/>
                    <a:cs typeface="Times New Roman" panose="02020603050405020304" pitchFamily="18" charset="0"/>
                  </a:rPr>
                  <a:t>unn or LSA oscillation. In this region, where the product of frequency times length is too small. </a:t>
                </a:r>
                <a:endParaRPr lang="en-IN" b="0" dirty="0" smtClean="0">
                  <a:latin typeface="Times New Roman" panose="02020603050405020304" pitchFamily="18" charset="0"/>
                  <a:cs typeface="Times New Roman" panose="02020603050405020304" pitchFamily="18" charset="0"/>
                </a:endParaRPr>
              </a:p>
              <a:p>
                <a:pPr marL="0" indent="0">
                  <a:buNone/>
                </a:pPr>
                <a:endParaRPr lang="en-IN" b="0" dirty="0" smtClean="0">
                  <a:latin typeface="Times New Roman" panose="02020603050405020304" pitchFamily="18" charset="0"/>
                  <a:cs typeface="Times New Roman" panose="02020603050405020304" pitchFamily="18" charset="0"/>
                </a:endParaRPr>
              </a:p>
              <a:p>
                <a:pPr marL="0" indent="0">
                  <a:buNone/>
                </a:pPr>
                <a:endParaRPr lang="en-IN" b="0" dirty="0" smtClean="0">
                  <a:latin typeface="Times New Roman" panose="02020603050405020304" pitchFamily="18" charset="0"/>
                  <a:cs typeface="Times New Roman" panose="02020603050405020304" pitchFamily="18" charset="0"/>
                </a:endParaRPr>
              </a:p>
              <a:p>
                <a:pPr marL="0" indent="0">
                  <a:buNone/>
                </a:pPr>
                <a:endParaRPr lang="en-IN" b="0" dirty="0" smtClean="0">
                  <a:latin typeface="Times New Roman" panose="02020603050405020304" pitchFamily="18" charset="0"/>
                  <a:cs typeface="Times New Roman" panose="02020603050405020304" pitchFamily="18" charset="0"/>
                </a:endParaRP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b="0" dirty="0" smtClean="0">
                  <a:latin typeface="Times New Roman" panose="02020603050405020304" pitchFamily="18" charset="0"/>
                  <a:cs typeface="Times New Roman" panose="02020603050405020304" pitchFamily="18" charset="0"/>
                </a:endParaRP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4988" y="1175657"/>
                <a:ext cx="10515600" cy="4983889"/>
              </a:xfrm>
              <a:blipFill>
                <a:blip r:embed="rId2"/>
                <a:stretch>
                  <a:fillRect l="-1217" t="-2203" r="-1333"/>
                </a:stretch>
              </a:blipFill>
            </p:spPr>
            <p:txBody>
              <a:bodyPr/>
              <a:lstStyle/>
              <a:p>
                <a:r>
                  <a:rPr lang="en-IN">
                    <a:noFill/>
                  </a:rPr>
                  <a:t> </a:t>
                </a:r>
              </a:p>
            </p:txBody>
          </p:sp>
        </mc:Fallback>
      </mc:AlternateContent>
    </p:spTree>
    <p:extLst>
      <p:ext uri="{BB962C8B-B14F-4D97-AF65-F5344CB8AC3E}">
        <p14:creationId xmlns:p14="http://schemas.microsoft.com/office/powerpoint/2010/main" val="5450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347709"/>
            <a:ext cx="10515600" cy="932452"/>
          </a:xfrm>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Avalanche Transit Time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59823" y="1451156"/>
            <a:ext cx="10515600" cy="4351338"/>
          </a:xfrm>
        </p:spPr>
        <p:txBody>
          <a:bodyPr/>
          <a:lstStyle/>
          <a:p>
            <a:pPr algn="just"/>
            <a:r>
              <a:rPr lang="en-US" dirty="0">
                <a:latin typeface="Times New Roman" panose="02020603050405020304" pitchFamily="18" charset="0"/>
                <a:cs typeface="Times New Roman" panose="02020603050405020304" pitchFamily="18" charset="0"/>
              </a:rPr>
              <a:t>The process of having a delay between voltage and current, in avalanche together with transit time, through the material is said to be </a:t>
            </a:r>
            <a:r>
              <a:rPr lang="en-US" b="1" dirty="0">
                <a:latin typeface="Times New Roman" panose="02020603050405020304" pitchFamily="18" charset="0"/>
                <a:cs typeface="Times New Roman" panose="02020603050405020304" pitchFamily="18" charset="0"/>
              </a:rPr>
              <a:t>Negative resistance</a:t>
            </a:r>
            <a:r>
              <a:rPr lang="en-US" dirty="0">
                <a:latin typeface="Times New Roman" panose="02020603050405020304" pitchFamily="18" charset="0"/>
                <a:cs typeface="Times New Roman" panose="02020603050405020304" pitchFamily="18" charset="0"/>
              </a:rPr>
              <a:t>. The devices that helps to make a diode exhibit this property are called as </a:t>
            </a:r>
            <a:r>
              <a:rPr lang="en-US" b="1" dirty="0">
                <a:latin typeface="Times New Roman" panose="02020603050405020304" pitchFamily="18" charset="0"/>
                <a:cs typeface="Times New Roman" panose="02020603050405020304" pitchFamily="18" charset="0"/>
              </a:rPr>
              <a:t>Avalanche transit time devices</a:t>
            </a:r>
            <a:r>
              <a:rPr lang="en-US" dirty="0" smtClean="0"/>
              <a:t>.</a:t>
            </a:r>
          </a:p>
          <a:p>
            <a:pPr algn="just"/>
            <a:endParaRPr lang="en-US" dirty="0" smtClean="0"/>
          </a:p>
          <a:p>
            <a:pPr algn="just"/>
            <a:r>
              <a:rPr lang="en-US" dirty="0" smtClean="0">
                <a:latin typeface="Times New Roman" panose="02020603050405020304" pitchFamily="18" charset="0"/>
                <a:cs typeface="Times New Roman" panose="02020603050405020304" pitchFamily="18" charset="0"/>
              </a:rPr>
              <a:t>Examples of the devices that come under this property are :</a:t>
            </a:r>
          </a:p>
          <a:p>
            <a:pPr marL="0" indent="0" algn="just">
              <a:buNone/>
            </a:pPr>
            <a:r>
              <a:rPr lang="en-US" dirty="0" smtClean="0"/>
              <a:t>    1. </a:t>
            </a:r>
            <a:r>
              <a:rPr lang="en-US" dirty="0" smtClean="0">
                <a:latin typeface="Times New Roman" panose="02020603050405020304" pitchFamily="18" charset="0"/>
                <a:cs typeface="Times New Roman" panose="02020603050405020304" pitchFamily="18" charset="0"/>
              </a:rPr>
              <a:t>IMPATT </a:t>
            </a:r>
            <a:r>
              <a:rPr lang="en-US" dirty="0">
                <a:latin typeface="Times New Roman" panose="02020603050405020304" pitchFamily="18" charset="0"/>
                <a:cs typeface="Times New Roman" panose="02020603050405020304" pitchFamily="18" charset="0"/>
              </a:rPr>
              <a:t>is </a:t>
            </a:r>
            <a:r>
              <a:rPr lang="en-US" dirty="0" smtClean="0">
                <a:latin typeface="Times New Roman" panose="02020603050405020304" pitchFamily="18" charset="0"/>
                <a:cs typeface="Times New Roman" panose="02020603050405020304" pitchFamily="18" charset="0"/>
              </a:rPr>
              <a:t>(</a:t>
            </a:r>
            <a:r>
              <a:rPr lang="en-US" b="1" dirty="0" err="1" smtClean="0">
                <a:latin typeface="Times New Roman" panose="02020603050405020304" pitchFamily="18" charset="0"/>
                <a:cs typeface="Times New Roman" panose="02020603050405020304" pitchFamily="18" charset="0"/>
              </a:rPr>
              <a:t>IMPact</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ionization Avalanche Transit Time </a:t>
            </a:r>
            <a:r>
              <a:rPr lang="en-US" b="1" dirty="0" smtClean="0">
                <a:latin typeface="Times New Roman" panose="02020603050405020304" pitchFamily="18" charset="0"/>
                <a:cs typeface="Times New Roman" panose="02020603050405020304" pitchFamily="18" charset="0"/>
              </a:rPr>
              <a:t>diode</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a:t>
            </a:r>
            <a:r>
              <a:rPr lang="en-IN" dirty="0" smtClean="0">
                <a:latin typeface="Times New Roman" panose="02020603050405020304" pitchFamily="18" charset="0"/>
                <a:cs typeface="Times New Roman" panose="02020603050405020304" pitchFamily="18" charset="0"/>
              </a:rPr>
              <a:t>TRAPATT </a:t>
            </a:r>
            <a:r>
              <a:rPr lang="en-IN" dirty="0">
                <a:latin typeface="Times New Roman" panose="02020603050405020304" pitchFamily="18" charset="0"/>
                <a:cs typeface="Times New Roman" panose="02020603050405020304" pitchFamily="18" charset="0"/>
              </a:rPr>
              <a:t>(</a:t>
            </a:r>
            <a:r>
              <a:rPr lang="en-IN" b="1" dirty="0" err="1" smtClean="0">
                <a:latin typeface="Times New Roman" panose="02020603050405020304" pitchFamily="18" charset="0"/>
                <a:cs typeface="Times New Roman" panose="02020603050405020304" pitchFamily="18" charset="0"/>
              </a:rPr>
              <a:t>TRApped</a:t>
            </a:r>
            <a:r>
              <a:rPr lang="en-IN"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Plasma Avalanche Triggered Transit </a:t>
            </a:r>
            <a:r>
              <a:rPr lang="en-IN" b="1" dirty="0" smtClean="0">
                <a:latin typeface="Times New Roman" panose="02020603050405020304" pitchFamily="18" charset="0"/>
                <a:cs typeface="Times New Roman" panose="02020603050405020304" pitchFamily="18" charset="0"/>
              </a:rPr>
              <a:t>diode)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19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394" y="361552"/>
            <a:ext cx="10515600" cy="618943"/>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IMPATT</a:t>
            </a:r>
            <a:endParaRPr lang="en-IN" b="1" dirty="0">
              <a:solidFill>
                <a:srgbClr val="FF0000"/>
              </a:solidFill>
            </a:endParaRPr>
          </a:p>
        </p:txBody>
      </p:sp>
      <p:sp>
        <p:nvSpPr>
          <p:cNvPr id="3" name="Content Placeholder 2"/>
          <p:cNvSpPr>
            <a:spLocks noGrp="1"/>
          </p:cNvSpPr>
          <p:nvPr>
            <p:ph idx="1"/>
          </p:nvPr>
        </p:nvSpPr>
        <p:spPr>
          <a:xfrm>
            <a:off x="742406" y="1156676"/>
            <a:ext cx="10515600" cy="5048181"/>
          </a:xfrm>
        </p:spPr>
        <p:txBody>
          <a:bodyPr>
            <a:normAutofit/>
          </a:bodyPr>
          <a:lstStyle/>
          <a:p>
            <a:r>
              <a:rPr lang="en-IN" dirty="0" smtClean="0">
                <a:latin typeface="Times New Roman" panose="02020603050405020304" pitchFamily="18" charset="0"/>
                <a:cs typeface="Times New Roman" panose="02020603050405020304" pitchFamily="18" charset="0"/>
              </a:rPr>
              <a:t>High-power semiconductor used in high frequency applications.</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Typically made from silicon carbides due to their high breakdown fields.</a:t>
            </a:r>
          </a:p>
          <a:p>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Frequency – 3 to 100GHz.</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High power capability.</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Generate high level of phase noise.</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26331" y="2899954"/>
            <a:ext cx="5321663" cy="2685097"/>
          </a:xfrm>
          <a:prstGeom prst="rect">
            <a:avLst/>
          </a:prstGeom>
        </p:spPr>
      </p:pic>
    </p:spTree>
    <p:extLst>
      <p:ext uri="{BB962C8B-B14F-4D97-AF65-F5344CB8AC3E}">
        <p14:creationId xmlns:p14="http://schemas.microsoft.com/office/powerpoint/2010/main" val="162472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08"/>
            <a:ext cx="10515600" cy="807183"/>
          </a:xfrm>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IMPATT - Schematic</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81446" y="1410788"/>
            <a:ext cx="10604863" cy="4868091"/>
          </a:xfrm>
          <a:prstGeom prst="rect">
            <a:avLst/>
          </a:prstGeom>
        </p:spPr>
      </p:pic>
    </p:spTree>
    <p:extLst>
      <p:ext uri="{BB962C8B-B14F-4D97-AF65-F5344CB8AC3E}">
        <p14:creationId xmlns:p14="http://schemas.microsoft.com/office/powerpoint/2010/main" val="210745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405" y="330292"/>
            <a:ext cx="10515600" cy="749571"/>
          </a:xfrm>
        </p:spPr>
        <p:txBody>
          <a:bodyPr/>
          <a:lstStyle/>
          <a:p>
            <a:r>
              <a:rPr lang="en-IN" b="1" dirty="0">
                <a:solidFill>
                  <a:srgbClr val="FF0000"/>
                </a:solidFill>
                <a:latin typeface="Times New Roman" panose="02020603050405020304" pitchFamily="18" charset="0"/>
                <a:cs typeface="Times New Roman" panose="02020603050405020304" pitchFamily="18" charset="0"/>
              </a:rPr>
              <a:t>IMPATT </a:t>
            </a:r>
            <a:r>
              <a:rPr lang="en-IN" b="1" dirty="0" smtClean="0">
                <a:solidFill>
                  <a:srgbClr val="FF0000"/>
                </a:solidFill>
                <a:latin typeface="Times New Roman" panose="02020603050405020304" pitchFamily="18" charset="0"/>
                <a:cs typeface="Times New Roman" panose="02020603050405020304" pitchFamily="18" charset="0"/>
              </a:rPr>
              <a:t>– Construction Details</a:t>
            </a:r>
            <a:endParaRPr lang="en-IN" dirty="0"/>
          </a:p>
        </p:txBody>
      </p:sp>
      <p:sp>
        <p:nvSpPr>
          <p:cNvPr id="5" name="Content Placeholder 4"/>
          <p:cNvSpPr>
            <a:spLocks noGrp="1"/>
          </p:cNvSpPr>
          <p:nvPr>
            <p:ph idx="1"/>
          </p:nvPr>
        </p:nvSpPr>
        <p:spPr/>
        <p:txBody>
          <a:bodyPr/>
          <a:lstStyle/>
          <a:p>
            <a:endParaRPr lang="en-IN" dirty="0"/>
          </a:p>
        </p:txBody>
      </p:sp>
      <p:pic>
        <p:nvPicPr>
          <p:cNvPr id="6" name="Picture 5"/>
          <p:cNvPicPr>
            <a:picLocks noChangeAspect="1"/>
          </p:cNvPicPr>
          <p:nvPr/>
        </p:nvPicPr>
        <p:blipFill>
          <a:blip r:embed="rId2"/>
          <a:stretch>
            <a:fillRect/>
          </a:stretch>
        </p:blipFill>
        <p:spPr>
          <a:xfrm>
            <a:off x="838200" y="1663042"/>
            <a:ext cx="10515600" cy="4676503"/>
          </a:xfrm>
          <a:prstGeom prst="rect">
            <a:avLst/>
          </a:prstGeom>
        </p:spPr>
      </p:pic>
    </p:spTree>
    <p:extLst>
      <p:ext uri="{BB962C8B-B14F-4D97-AF65-F5344CB8AC3E}">
        <p14:creationId xmlns:p14="http://schemas.microsoft.com/office/powerpoint/2010/main" val="339071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214" y="282361"/>
            <a:ext cx="10515600" cy="921544"/>
          </a:xfrm>
        </p:spPr>
        <p:txBody>
          <a:bodyPr/>
          <a:lstStyle/>
          <a:p>
            <a:r>
              <a:rPr lang="en-US" b="1" dirty="0" smtClean="0">
                <a:latin typeface="Times New Roman" panose="02020603050405020304" pitchFamily="18" charset="0"/>
                <a:cs typeface="Times New Roman" panose="02020603050405020304" pitchFamily="18" charset="0"/>
              </a:rPr>
              <a:t>Introduction to TED’s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41120"/>
            <a:ext cx="10515600" cy="4835843"/>
          </a:xfrm>
        </p:spPr>
        <p:txBody>
          <a:body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TED’s are bulk devices having no junctions or gates.</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Fabricated from compound semiconductors like GaAs, </a:t>
            </a:r>
            <a:r>
              <a:rPr lang="en-US" dirty="0" err="1" smtClean="0">
                <a:latin typeface="Times New Roman" panose="02020603050405020304" pitchFamily="18" charset="0"/>
                <a:cs typeface="Times New Roman" panose="02020603050405020304" pitchFamily="18" charset="0"/>
              </a:rPr>
              <a:t>InP</a:t>
            </a:r>
            <a:r>
              <a:rPr lang="en-US" dirty="0" smtClean="0">
                <a:latin typeface="Times New Roman" panose="02020603050405020304" pitchFamily="18" charset="0"/>
                <a:cs typeface="Times New Roman" panose="02020603050405020304" pitchFamily="18" charset="0"/>
              </a:rPr>
              <a:t> or </a:t>
            </a:r>
            <a:r>
              <a:rPr lang="en-US" dirty="0" err="1" smtClean="0">
                <a:latin typeface="Times New Roman" panose="02020603050405020304" pitchFamily="18" charset="0"/>
                <a:cs typeface="Times New Roman" panose="02020603050405020304" pitchFamily="18" charset="0"/>
              </a:rPr>
              <a:t>CdTe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TED’s operate with “hot” electrons whose energy is very much greater than thermal energy.</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Because of these fundamental differences, the theory and technology of transistors are not applied TED’s .</a:t>
            </a:r>
          </a:p>
          <a:p>
            <a:endParaRPr lang="en-US" dirty="0"/>
          </a:p>
          <a:p>
            <a:endParaRPr lang="en-IN" dirty="0"/>
          </a:p>
        </p:txBody>
      </p:sp>
    </p:spTree>
    <p:extLst>
      <p:ext uri="{BB962C8B-B14F-4D97-AF65-F5344CB8AC3E}">
        <p14:creationId xmlns:p14="http://schemas.microsoft.com/office/powerpoint/2010/main" val="18575046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3"/>
            <a:ext cx="10515600" cy="871492"/>
          </a:xfrm>
        </p:spPr>
        <p:txBody>
          <a:bodyPr/>
          <a:lstStyle/>
          <a:p>
            <a:r>
              <a:rPr lang="en-IN" b="1" dirty="0">
                <a:solidFill>
                  <a:srgbClr val="FF0000"/>
                </a:solidFill>
                <a:latin typeface="Times New Roman" panose="02020603050405020304" pitchFamily="18" charset="0"/>
                <a:cs typeface="Times New Roman" panose="02020603050405020304" pitchFamily="18" charset="0"/>
              </a:rPr>
              <a:t>IMPATT – Construction Details</a:t>
            </a:r>
            <a:endParaRPr lang="en-IN" dirty="0"/>
          </a:p>
        </p:txBody>
      </p:sp>
      <p:sp>
        <p:nvSpPr>
          <p:cNvPr id="3" name="Content Placeholder 2"/>
          <p:cNvSpPr>
            <a:spLocks noGrp="1"/>
          </p:cNvSpPr>
          <p:nvPr>
            <p:ph idx="1"/>
          </p:nvPr>
        </p:nvSpPr>
        <p:spPr>
          <a:xfrm>
            <a:off x="838200" y="1193075"/>
            <a:ext cx="10515600" cy="4983888"/>
          </a:xfrm>
        </p:spPr>
        <p:txBody>
          <a:bodyPr>
            <a:normAutofit fontScale="92500"/>
          </a:bodyPr>
          <a:lstStyle/>
          <a:p>
            <a:pPr algn="just"/>
            <a:r>
              <a:rPr lang="en-US" dirty="0">
                <a:latin typeface="Times New Roman" panose="02020603050405020304" pitchFamily="18" charset="0"/>
                <a:cs typeface="Times New Roman" panose="02020603050405020304" pitchFamily="18" charset="0"/>
              </a:rPr>
              <a:t>Application of a RF AC voltage if superimposed on a high DC voltage, the increased velocity of holes and electrons results in additional holes and electrons by thrashing them out of the crystal structure by Impact ionization.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the original DC field applied was at the threshold of developing this situation, then it leads to the avalanche current multiplication and this process continues</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Due to this effect, </a:t>
            </a:r>
            <a:r>
              <a:rPr lang="en-US" b="1" dirty="0">
                <a:latin typeface="Times New Roman" panose="02020603050405020304" pitchFamily="18" charset="0"/>
                <a:cs typeface="Times New Roman" panose="02020603050405020304" pitchFamily="18" charset="0"/>
              </a:rPr>
              <a:t>the current pulse takes a phase shift of 90°. </a:t>
            </a:r>
            <a:r>
              <a:rPr lang="en-US" dirty="0">
                <a:latin typeface="Times New Roman" panose="02020603050405020304" pitchFamily="18" charset="0"/>
                <a:cs typeface="Times New Roman" panose="02020603050405020304" pitchFamily="18" charset="0"/>
              </a:rPr>
              <a:t>However, instead of being there, it moves towards cathode due to the reverse bias applied. The time taken for the pulse to reach cathode depends upon the thickness of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layer, which is adjusted to make it </a:t>
            </a:r>
            <a:r>
              <a:rPr lang="en-US" b="1" dirty="0">
                <a:latin typeface="Times New Roman" panose="02020603050405020304" pitchFamily="18" charset="0"/>
                <a:cs typeface="Times New Roman" panose="02020603050405020304" pitchFamily="18" charset="0"/>
              </a:rPr>
              <a:t>90° phase shift</a:t>
            </a:r>
            <a:r>
              <a:rPr lang="en-US" dirty="0">
                <a:latin typeface="Times New Roman" panose="02020603050405020304" pitchFamily="18" charset="0"/>
                <a:cs typeface="Times New Roman" panose="02020603050405020304" pitchFamily="18" charset="0"/>
              </a:rPr>
              <a:t>. Now, a </a:t>
            </a:r>
            <a:r>
              <a:rPr lang="en-US" b="1" dirty="0">
                <a:latin typeface="Times New Roman" panose="02020603050405020304" pitchFamily="18" charset="0"/>
                <a:cs typeface="Times New Roman" panose="02020603050405020304" pitchFamily="18" charset="0"/>
              </a:rPr>
              <a:t>dynamic RF negative resistance </a:t>
            </a:r>
            <a:r>
              <a:rPr lang="en-US" dirty="0">
                <a:latin typeface="Times New Roman" panose="02020603050405020304" pitchFamily="18" charset="0"/>
                <a:cs typeface="Times New Roman" panose="02020603050405020304" pitchFamily="18" charset="0"/>
              </a:rPr>
              <a:t>is proved to exist. Hence, IMPATT diode acts both as an oscillator and an amplifier.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45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IMPATT – </a:t>
            </a:r>
            <a:r>
              <a:rPr lang="en-IN" b="1" smtClean="0">
                <a:solidFill>
                  <a:srgbClr val="FF0000"/>
                </a:solidFill>
                <a:latin typeface="Times New Roman" panose="02020603050405020304" pitchFamily="18" charset="0"/>
                <a:cs typeface="Times New Roman" panose="02020603050405020304" pitchFamily="18" charset="0"/>
              </a:rPr>
              <a:t>Negative Resistance Curve</a:t>
            </a:r>
            <a:endParaRPr lang="en-IN" dirty="0"/>
          </a:p>
        </p:txBody>
      </p:sp>
      <p:pic>
        <p:nvPicPr>
          <p:cNvPr id="4" name="Content Placeholder 3"/>
          <p:cNvPicPr>
            <a:picLocks noGrp="1" noChangeAspect="1"/>
          </p:cNvPicPr>
          <p:nvPr>
            <p:ph idx="1"/>
          </p:nvPr>
        </p:nvPicPr>
        <p:blipFill>
          <a:blip r:embed="rId2"/>
          <a:stretch>
            <a:fillRect/>
          </a:stretch>
        </p:blipFill>
        <p:spPr>
          <a:xfrm>
            <a:off x="1491343" y="2080509"/>
            <a:ext cx="5638800" cy="3771900"/>
          </a:xfrm>
          <a:prstGeom prst="rect">
            <a:avLst/>
          </a:prstGeom>
        </p:spPr>
      </p:pic>
    </p:spTree>
    <p:extLst>
      <p:ext uri="{BB962C8B-B14F-4D97-AF65-F5344CB8AC3E}">
        <p14:creationId xmlns:p14="http://schemas.microsoft.com/office/powerpoint/2010/main" val="1035072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lstStyle/>
          <a:p>
            <a:r>
              <a:rPr lang="en-IN" b="1" dirty="0">
                <a:solidFill>
                  <a:srgbClr val="FF0000"/>
                </a:solidFill>
                <a:latin typeface="Times New Roman" panose="02020603050405020304" pitchFamily="18" charset="0"/>
                <a:cs typeface="Times New Roman" panose="02020603050405020304" pitchFamily="18" charset="0"/>
              </a:rPr>
              <a:t>IMPATT</a:t>
            </a:r>
            <a:endParaRPr lang="en-IN" dirty="0"/>
          </a:p>
        </p:txBody>
      </p:sp>
      <p:pic>
        <p:nvPicPr>
          <p:cNvPr id="4" name="Content Placeholder 3"/>
          <p:cNvPicPr>
            <a:picLocks noGrp="1" noChangeAspect="1"/>
          </p:cNvPicPr>
          <p:nvPr>
            <p:ph idx="1"/>
          </p:nvPr>
        </p:nvPicPr>
        <p:blipFill>
          <a:blip r:embed="rId2"/>
          <a:stretch>
            <a:fillRect/>
          </a:stretch>
        </p:blipFill>
        <p:spPr>
          <a:xfrm>
            <a:off x="1226385" y="1425575"/>
            <a:ext cx="8083077" cy="4905556"/>
          </a:xfrm>
          <a:prstGeom prst="rect">
            <a:avLst/>
          </a:prstGeom>
        </p:spPr>
      </p:pic>
    </p:spTree>
    <p:extLst>
      <p:ext uri="{BB962C8B-B14F-4D97-AF65-F5344CB8AC3E}">
        <p14:creationId xmlns:p14="http://schemas.microsoft.com/office/powerpoint/2010/main" val="2416206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586" y="299810"/>
            <a:ext cx="10515600" cy="843189"/>
          </a:xfrm>
        </p:spPr>
        <p:txBody>
          <a:bodyPr/>
          <a:lstStyle/>
          <a:p>
            <a:r>
              <a:rPr lang="en-US" b="1" dirty="0">
                <a:solidFill>
                  <a:srgbClr val="FF0000"/>
                </a:solidFill>
                <a:latin typeface="Times New Roman" panose="02020603050405020304" pitchFamily="18" charset="0"/>
                <a:cs typeface="Times New Roman" panose="02020603050405020304" pitchFamily="18" charset="0"/>
              </a:rPr>
              <a:t>IMPATT – </a:t>
            </a:r>
            <a:r>
              <a:rPr lang="en-US" b="1" dirty="0" smtClean="0">
                <a:solidFill>
                  <a:srgbClr val="FF0000"/>
                </a:solidFill>
                <a:latin typeface="Times New Roman" panose="02020603050405020304" pitchFamily="18" charset="0"/>
                <a:cs typeface="Times New Roman" panose="02020603050405020304" pitchFamily="18" charset="0"/>
              </a:rPr>
              <a:t>Advantages</a:t>
            </a:r>
            <a:endParaRPr lang="en-IN" dirty="0"/>
          </a:p>
        </p:txBody>
      </p:sp>
      <p:sp>
        <p:nvSpPr>
          <p:cNvPr id="3" name="Content Placeholder 2"/>
          <p:cNvSpPr>
            <a:spLocks noGrp="1"/>
          </p:cNvSpPr>
          <p:nvPr>
            <p:ph idx="1"/>
          </p:nvPr>
        </p:nvSpPr>
        <p:spPr>
          <a:xfrm>
            <a:off x="740228" y="1466396"/>
            <a:ext cx="10515600" cy="4351338"/>
          </a:xfrm>
        </p:spPr>
        <p:txBody>
          <a:bodyPr/>
          <a:lstStyle/>
          <a:p>
            <a:r>
              <a:rPr lang="en-IN" dirty="0" smtClean="0">
                <a:latin typeface="Times New Roman" panose="02020603050405020304" pitchFamily="18" charset="0"/>
                <a:cs typeface="Times New Roman" panose="02020603050405020304" pitchFamily="18" charset="0"/>
              </a:rPr>
              <a:t>High power capability </a:t>
            </a:r>
          </a:p>
          <a:p>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High levels of performance</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Highly stable frequency</a:t>
            </a:r>
          </a:p>
          <a:p>
            <a:endParaRPr lang="en-IN" dirty="0"/>
          </a:p>
        </p:txBody>
      </p:sp>
    </p:spTree>
    <p:extLst>
      <p:ext uri="{BB962C8B-B14F-4D97-AF65-F5344CB8AC3E}">
        <p14:creationId xmlns:p14="http://schemas.microsoft.com/office/powerpoint/2010/main" val="106259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6039"/>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IMPATT – Performance Characteristics</a:t>
            </a:r>
            <a:endParaRPr lang="en-IN" dirty="0"/>
          </a:p>
        </p:txBody>
      </p:sp>
      <p:sp>
        <p:nvSpPr>
          <p:cNvPr id="3" name="Content Placeholder 2"/>
          <p:cNvSpPr>
            <a:spLocks noGrp="1"/>
          </p:cNvSpPr>
          <p:nvPr>
            <p:ph idx="1"/>
          </p:nvPr>
        </p:nvSpPr>
        <p:spPr>
          <a:xfrm>
            <a:off x="928007" y="1433739"/>
            <a:ext cx="10515600" cy="4351338"/>
          </a:xfrm>
        </p:spPr>
        <p:txBody>
          <a:bodyPr>
            <a:normAutofit/>
          </a:bodyPr>
          <a:lstStyle/>
          <a:p>
            <a:r>
              <a:rPr lang="en-IN" dirty="0" smtClean="0">
                <a:latin typeface="Times New Roman" panose="02020603050405020304" pitchFamily="18" charset="0"/>
                <a:cs typeface="Times New Roman" panose="02020603050405020304" pitchFamily="18" charset="0"/>
              </a:rPr>
              <a:t>Efficiency – 30%(Theoretical)</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Frequency -  1 to 300GHz</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Maximum output power for single diode – 4W</a:t>
            </a:r>
          </a:p>
          <a:p>
            <a:pPr mar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Several diodes combined – 40W</a:t>
            </a:r>
          </a:p>
          <a:p>
            <a:endParaRPr lang="en-IN" dirty="0"/>
          </a:p>
        </p:txBody>
      </p:sp>
    </p:spTree>
    <p:extLst>
      <p:ext uri="{BB962C8B-B14F-4D97-AF65-F5344CB8AC3E}">
        <p14:creationId xmlns:p14="http://schemas.microsoft.com/office/powerpoint/2010/main" val="96669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7682"/>
          </a:xfrm>
        </p:spPr>
        <p:txBody>
          <a:bodyPr/>
          <a:lstStyle/>
          <a:p>
            <a:r>
              <a:rPr lang="en-US" b="1" dirty="0">
                <a:solidFill>
                  <a:srgbClr val="FF0000"/>
                </a:solidFill>
                <a:latin typeface="Times New Roman" panose="02020603050405020304" pitchFamily="18" charset="0"/>
                <a:cs typeface="Times New Roman" panose="02020603050405020304" pitchFamily="18" charset="0"/>
              </a:rPr>
              <a:t>IMPATT – </a:t>
            </a:r>
            <a:r>
              <a:rPr lang="en-US" b="1" dirty="0" smtClean="0">
                <a:solidFill>
                  <a:srgbClr val="FF0000"/>
                </a:solidFill>
                <a:latin typeface="Times New Roman" panose="02020603050405020304" pitchFamily="18" charset="0"/>
                <a:cs typeface="Times New Roman" panose="02020603050405020304" pitchFamily="18" charset="0"/>
              </a:rPr>
              <a:t>Applications</a:t>
            </a:r>
            <a:endParaRPr lang="en-IN" dirty="0"/>
          </a:p>
        </p:txBody>
      </p:sp>
      <p:sp>
        <p:nvSpPr>
          <p:cNvPr id="3" name="Content Placeholder 2"/>
          <p:cNvSpPr>
            <a:spLocks noGrp="1"/>
          </p:cNvSpPr>
          <p:nvPr>
            <p:ph idx="1"/>
          </p:nvPr>
        </p:nvSpPr>
        <p:spPr>
          <a:xfrm>
            <a:off x="838200" y="1232808"/>
            <a:ext cx="10515600" cy="4944155"/>
          </a:xfrm>
        </p:spPr>
        <p:txBody>
          <a:bodyPr/>
          <a:lstStyle/>
          <a:p>
            <a:r>
              <a:rPr lang="en-IN" dirty="0" smtClean="0">
                <a:latin typeface="Times New Roman" panose="02020603050405020304" pitchFamily="18" charset="0"/>
                <a:cs typeface="Times New Roman" panose="02020603050405020304" pitchFamily="18" charset="0"/>
              </a:rPr>
              <a:t>Microwave Oscillators</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Negative resistance amplification</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Modulated output oscillator</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Receiver output oscillator</a:t>
            </a:r>
          </a:p>
          <a:p>
            <a:endParaRPr lang="en-IN" dirty="0" smtClean="0"/>
          </a:p>
        </p:txBody>
      </p:sp>
    </p:spTree>
    <p:extLst>
      <p:ext uri="{BB962C8B-B14F-4D97-AF65-F5344CB8AC3E}">
        <p14:creationId xmlns:p14="http://schemas.microsoft.com/office/powerpoint/2010/main" val="1477918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 y="278039"/>
            <a:ext cx="10515600" cy="758281"/>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TRAPATT</a:t>
            </a:r>
            <a:endParaRPr lang="en-IN" dirty="0"/>
          </a:p>
        </p:txBody>
      </p:sp>
      <p:sp>
        <p:nvSpPr>
          <p:cNvPr id="3" name="Content Placeholder 2"/>
          <p:cNvSpPr>
            <a:spLocks noGrp="1"/>
          </p:cNvSpPr>
          <p:nvPr>
            <p:ph idx="1"/>
          </p:nvPr>
        </p:nvSpPr>
        <p:spPr>
          <a:xfrm>
            <a:off x="838200" y="1132114"/>
            <a:ext cx="10515600" cy="5044849"/>
          </a:xfrm>
        </p:spPr>
        <p:txBody>
          <a:bodyPr>
            <a:normAutofit fontScale="92500"/>
          </a:bodyPr>
          <a:lstStyle/>
          <a:p>
            <a:r>
              <a:rPr lang="en-US" dirty="0" smtClean="0">
                <a:latin typeface="Times New Roman" panose="02020603050405020304" pitchFamily="18" charset="0"/>
                <a:cs typeface="Times New Roman" panose="02020603050405020304" pitchFamily="18" charset="0"/>
              </a:rPr>
              <a:t>Derived From the Trapped plasma Avalanche Triggered Transit.</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Microwave generator which operates between hundreds of MHz to GHz.</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High peak power diodes </a:t>
            </a:r>
            <a:r>
              <a:rPr lang="en-US" dirty="0">
                <a:latin typeface="Times New Roman" panose="02020603050405020304" pitchFamily="18" charset="0"/>
                <a:cs typeface="Times New Roman" panose="02020603050405020304" pitchFamily="18" charset="0"/>
              </a:rPr>
              <a:t>usually </a:t>
            </a:r>
            <a:r>
              <a:rPr lang="en-US" b="1" dirty="0">
                <a:latin typeface="Times New Roman" panose="02020603050405020304" pitchFamily="18" charset="0"/>
                <a:cs typeface="Times New Roman" panose="02020603050405020304" pitchFamily="18" charset="0"/>
              </a:rPr>
              <a:t>n+- p-p+</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p+-n-n+</a:t>
            </a:r>
            <a:r>
              <a:rPr lang="en-US" dirty="0">
                <a:latin typeface="Times New Roman" panose="02020603050405020304" pitchFamily="18" charset="0"/>
                <a:cs typeface="Times New Roman" panose="02020603050405020304" pitchFamily="18" charset="0"/>
              </a:rPr>
              <a:t> structures with n-type depletion </a:t>
            </a:r>
            <a:r>
              <a:rPr lang="en-US" dirty="0" smtClean="0">
                <a:latin typeface="Times New Roman" panose="02020603050405020304" pitchFamily="18" charset="0"/>
                <a:cs typeface="Times New Roman" panose="02020603050405020304" pitchFamily="18" charset="0"/>
              </a:rPr>
              <a:t>region.</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Frequency range – 0.5Ghz to 50Ghz.</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Typically represented by a current pulse generator and the diode’s depletion layer capacitance.</a:t>
            </a:r>
          </a:p>
          <a:p>
            <a:endParaRPr lang="en-US"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7209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11" y="304165"/>
            <a:ext cx="10515600" cy="697321"/>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TRAPATT – STRUCTURE</a:t>
            </a:r>
            <a:endParaRPr lang="en-IN" dirty="0"/>
          </a:p>
        </p:txBody>
      </p:sp>
      <p:sp>
        <p:nvSpPr>
          <p:cNvPr id="3" name="Content Placeholder 2"/>
          <p:cNvSpPr>
            <a:spLocks noGrp="1"/>
          </p:cNvSpPr>
          <p:nvPr>
            <p:ph idx="1"/>
          </p:nvPr>
        </p:nvSpPr>
        <p:spPr>
          <a:xfrm>
            <a:off x="794657" y="1189900"/>
            <a:ext cx="10515600" cy="5245734"/>
          </a:xfrm>
        </p:spPr>
        <p:txBody>
          <a:bodyPr/>
          <a:lstStyle/>
          <a:p>
            <a:r>
              <a:rPr lang="en-US" dirty="0" smtClean="0">
                <a:latin typeface="Times New Roman" panose="02020603050405020304" pitchFamily="18" charset="0"/>
                <a:cs typeface="Times New Roman" panose="02020603050405020304" pitchFamily="18" charset="0"/>
              </a:rPr>
              <a:t>Typically made of silicon with N type depletion region  width = 2.5 to 12.5 micro.</a:t>
            </a:r>
          </a:p>
          <a:p>
            <a:r>
              <a:rPr lang="en-US" dirty="0" smtClean="0">
                <a:latin typeface="Times New Roman" panose="02020603050405020304" pitchFamily="18" charset="0"/>
                <a:cs typeface="Times New Roman" panose="02020603050405020304" pitchFamily="18" charset="0"/>
              </a:rPr>
              <a:t>P+ region = 2.5 to 7.5 micro m</a:t>
            </a:r>
          </a:p>
          <a:p>
            <a:r>
              <a:rPr lang="en-US" dirty="0" smtClean="0">
                <a:latin typeface="Times New Roman" panose="02020603050405020304" pitchFamily="18" charset="0"/>
                <a:cs typeface="Times New Roman" panose="02020603050405020304" pitchFamily="18" charset="0"/>
              </a:rPr>
              <a:t>Diode’s diameter range  = 50 to 750 micro m</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418386" y="3400016"/>
            <a:ext cx="4972050" cy="2809875"/>
          </a:xfrm>
          <a:prstGeom prst="rect">
            <a:avLst/>
          </a:prstGeom>
        </p:spPr>
      </p:pic>
    </p:spTree>
    <p:extLst>
      <p:ext uri="{BB962C8B-B14F-4D97-AF65-F5344CB8AC3E}">
        <p14:creationId xmlns:p14="http://schemas.microsoft.com/office/powerpoint/2010/main" val="371357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09"/>
            <a:ext cx="10515600" cy="958578"/>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TRAPATT – Characteristic Curve</a:t>
            </a:r>
            <a:endParaRPr lang="en-IN" dirty="0"/>
          </a:p>
        </p:txBody>
      </p:sp>
      <p:pic>
        <p:nvPicPr>
          <p:cNvPr id="4" name="Content Placeholder 3"/>
          <p:cNvPicPr>
            <a:picLocks noGrp="1" noChangeAspect="1"/>
          </p:cNvPicPr>
          <p:nvPr>
            <p:ph idx="1"/>
          </p:nvPr>
        </p:nvPicPr>
        <p:blipFill>
          <a:blip r:embed="rId2"/>
          <a:stretch>
            <a:fillRect/>
          </a:stretch>
        </p:blipFill>
        <p:spPr>
          <a:xfrm>
            <a:off x="1073331" y="1532708"/>
            <a:ext cx="9185366" cy="4693920"/>
          </a:xfrm>
          <a:prstGeom prst="rect">
            <a:avLst/>
          </a:prstGeom>
        </p:spPr>
      </p:pic>
    </p:spTree>
    <p:extLst>
      <p:ext uri="{BB962C8B-B14F-4D97-AF65-F5344CB8AC3E}">
        <p14:creationId xmlns:p14="http://schemas.microsoft.com/office/powerpoint/2010/main" val="1194991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1492"/>
          </a:xfrm>
        </p:spPr>
        <p:txBody>
          <a:bodyPr/>
          <a:lstStyle/>
          <a:p>
            <a:r>
              <a:rPr lang="en-US" b="1" dirty="0">
                <a:solidFill>
                  <a:srgbClr val="FF0000"/>
                </a:solidFill>
                <a:latin typeface="Times New Roman" panose="02020603050405020304" pitchFamily="18" charset="0"/>
                <a:cs typeface="Times New Roman" panose="02020603050405020304" pitchFamily="18" charset="0"/>
              </a:rPr>
              <a:t>TRAPATT – </a:t>
            </a:r>
            <a:r>
              <a:rPr lang="en-US" b="1" dirty="0" smtClean="0">
                <a:solidFill>
                  <a:srgbClr val="FF0000"/>
                </a:solidFill>
                <a:latin typeface="Times New Roman" panose="02020603050405020304" pitchFamily="18" charset="0"/>
                <a:cs typeface="Times New Roman" panose="02020603050405020304" pitchFamily="18" charset="0"/>
              </a:rPr>
              <a:t>OPERATION</a:t>
            </a:r>
            <a:endParaRPr lang="en-IN" dirty="0"/>
          </a:p>
        </p:txBody>
      </p:sp>
      <p:sp>
        <p:nvSpPr>
          <p:cNvPr id="3" name="Content Placeholder 2"/>
          <p:cNvSpPr>
            <a:spLocks noGrp="1"/>
          </p:cNvSpPr>
          <p:nvPr>
            <p:ph idx="1"/>
          </p:nvPr>
        </p:nvSpPr>
        <p:spPr>
          <a:xfrm>
            <a:off x="838200" y="1489167"/>
            <a:ext cx="10515600" cy="4940345"/>
          </a:xfrm>
        </p:spPr>
        <p:txBody>
          <a:bodyPr/>
          <a:lstStyle/>
          <a:p>
            <a:pPr algn="just"/>
            <a:r>
              <a:rPr lang="en-US" dirty="0">
                <a:latin typeface="Times New Roman" panose="02020603050405020304" pitchFamily="18" charset="0"/>
                <a:cs typeface="Times New Roman" panose="02020603050405020304" pitchFamily="18" charset="0"/>
              </a:rPr>
              <a:t>TRAPATT is energized using a current pulse which roots the electric field to enhance to an important value where multiplication of avalanche occurs</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partition and flow of the holes and electrons are driven by a very much minor field.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almost shows that they have been ‘trapped’ behind with a velocity lesser than the velocity of saturation</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After the plasma increases across the entire active region, the electrons and holes start to drift to the reverse terminals and then the electric field starts to rise again.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91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212"/>
            <a:ext cx="10515600" cy="1035844"/>
          </a:xfrm>
        </p:spPr>
        <p:txBody>
          <a:bodyPr>
            <a:normAutofit/>
          </a:bodyPr>
          <a:lstStyle/>
          <a:p>
            <a:r>
              <a:rPr lang="en-US" sz="3200" b="1" dirty="0" smtClean="0">
                <a:latin typeface="Times New Roman" panose="02020603050405020304" pitchFamily="18" charset="0"/>
                <a:cs typeface="Times New Roman" panose="02020603050405020304" pitchFamily="18" charset="0"/>
              </a:rPr>
              <a:t>GUNN DIODE(GaAs)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t> </a:t>
            </a:r>
            <a:r>
              <a:rPr lang="en-US" dirty="0" smtClean="0">
                <a:latin typeface="Times New Roman" panose="02020603050405020304" pitchFamily="18" charset="0"/>
                <a:cs typeface="Times New Roman" panose="02020603050405020304" pitchFamily="18" charset="0"/>
              </a:rPr>
              <a:t>vacuum </a:t>
            </a:r>
            <a:r>
              <a:rPr lang="en-US" dirty="0">
                <a:latin typeface="Times New Roman" panose="02020603050405020304" pitchFamily="18" charset="0"/>
                <a:cs typeface="Times New Roman" panose="02020603050405020304" pitchFamily="18" charset="0"/>
              </a:rPr>
              <a:t>form of diode, which is designed to operate in the</a:t>
            </a:r>
            <a:r>
              <a:rPr lang="en-US" b="1" dirty="0">
                <a:latin typeface="Times New Roman" panose="02020603050405020304" pitchFamily="18" charset="0"/>
                <a:cs typeface="Times New Roman" panose="02020603050405020304" pitchFamily="18" charset="0"/>
              </a:rPr>
              <a:t> range of microwave frequencies</a:t>
            </a:r>
            <a:r>
              <a:rPr lang="en-US" dirty="0">
                <a:latin typeface="Times New Roman" panose="02020603050405020304" pitchFamily="18" charset="0"/>
                <a:cs typeface="Times New Roman" panose="02020603050405020304" pitchFamily="18" charset="0"/>
              </a:rPr>
              <a:t> (from single GHz to single THz</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 1963 </a:t>
            </a:r>
            <a:r>
              <a:rPr lang="en-US" b="1" dirty="0">
                <a:latin typeface="Times New Roman" panose="02020603050405020304" pitchFamily="18" charset="0"/>
                <a:cs typeface="Times New Roman" panose="02020603050405020304" pitchFamily="18" charset="0"/>
              </a:rPr>
              <a:t>John </a:t>
            </a:r>
            <a:r>
              <a:rPr lang="en-US" b="1" dirty="0" err="1">
                <a:latin typeface="Times New Roman" panose="02020603050405020304" pitchFamily="18" charset="0"/>
                <a:cs typeface="Times New Roman" panose="02020603050405020304" pitchFamily="18" charset="0"/>
              </a:rPr>
              <a:t>Battiscombe</a:t>
            </a:r>
            <a:r>
              <a:rPr lang="en-US" b="1" dirty="0">
                <a:latin typeface="Times New Roman" panose="02020603050405020304" pitchFamily="18" charset="0"/>
                <a:cs typeface="Times New Roman" panose="02020603050405020304" pitchFamily="18" charset="0"/>
              </a:rPr>
              <a:t> Gunn (J.B. Gunn)</a:t>
            </a:r>
            <a:r>
              <a:rPr lang="en-US" dirty="0">
                <a:latin typeface="Times New Roman" panose="02020603050405020304" pitchFamily="18" charset="0"/>
                <a:cs typeface="Times New Roman" panose="02020603050405020304" pitchFamily="18" charset="0"/>
              </a:rPr>
              <a:t> as a first person has observed that in the wafers of gallium arsenide with a very small thickness, after supplying them with a sufficiently large voltage, </a:t>
            </a:r>
            <a:r>
              <a:rPr lang="en-US" b="1" dirty="0">
                <a:latin typeface="Times New Roman" panose="02020603050405020304" pitchFamily="18" charset="0"/>
                <a:cs typeface="Times New Roman" panose="02020603050405020304" pitchFamily="18" charset="0"/>
              </a:rPr>
              <a:t>very high oscillation frequencies were generated</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Gunn diodes are used in high-frequency electronics as a </a:t>
            </a:r>
            <a:r>
              <a:rPr lang="en-US" b="1" dirty="0">
                <a:latin typeface="Times New Roman" panose="02020603050405020304" pitchFamily="18" charset="0"/>
                <a:cs typeface="Times New Roman" panose="02020603050405020304" pitchFamily="18" charset="0"/>
              </a:rPr>
              <a:t>source of great output power and high </a:t>
            </a:r>
            <a:r>
              <a:rPr lang="en-US" b="1" dirty="0" smtClean="0">
                <a:latin typeface="Times New Roman" panose="02020603050405020304" pitchFamily="18" charset="0"/>
                <a:cs typeface="Times New Roman" panose="02020603050405020304" pitchFamily="18" charset="0"/>
              </a:rPr>
              <a:t>frequency.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53494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80"/>
            <a:ext cx="10515600" cy="862150"/>
          </a:xfrm>
        </p:spPr>
        <p:txBody>
          <a:bodyPr>
            <a:normAutofit/>
          </a:bodyPr>
          <a:lstStyle/>
          <a:p>
            <a:r>
              <a:rPr lang="en-US" b="1" dirty="0" smtClean="0">
                <a:solidFill>
                  <a:srgbClr val="FF0000"/>
                </a:solidFill>
                <a:latin typeface="Times New Roman" panose="02020603050405020304" pitchFamily="18" charset="0"/>
                <a:cs typeface="Times New Roman" panose="02020603050405020304" pitchFamily="18" charset="0"/>
              </a:rPr>
              <a:t>TRAPATT</a:t>
            </a:r>
            <a:endParaRPr lang="en-IN" dirty="0"/>
          </a:p>
        </p:txBody>
      </p:sp>
      <p:pic>
        <p:nvPicPr>
          <p:cNvPr id="4" name="Content Placeholder 3"/>
          <p:cNvPicPr>
            <a:picLocks noGrp="1" noChangeAspect="1"/>
          </p:cNvPicPr>
          <p:nvPr>
            <p:ph idx="1"/>
          </p:nvPr>
        </p:nvPicPr>
        <p:blipFill>
          <a:blip r:embed="rId2"/>
          <a:stretch>
            <a:fillRect/>
          </a:stretch>
        </p:blipFill>
        <p:spPr>
          <a:xfrm>
            <a:off x="838200" y="1210492"/>
            <a:ext cx="10587445" cy="5001306"/>
          </a:xfrm>
          <a:prstGeom prst="rect">
            <a:avLst/>
          </a:prstGeom>
        </p:spPr>
      </p:pic>
    </p:spTree>
    <p:extLst>
      <p:ext uri="{BB962C8B-B14F-4D97-AF65-F5344CB8AC3E}">
        <p14:creationId xmlns:p14="http://schemas.microsoft.com/office/powerpoint/2010/main" val="2370885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09"/>
            <a:ext cx="10515600" cy="775698"/>
          </a:xfrm>
        </p:spPr>
        <p:txBody>
          <a:bodyPr/>
          <a:lstStyle/>
          <a:p>
            <a:r>
              <a:rPr lang="en-US" b="1" dirty="0">
                <a:solidFill>
                  <a:srgbClr val="FF0000"/>
                </a:solidFill>
                <a:latin typeface="Times New Roman" panose="02020603050405020304" pitchFamily="18" charset="0"/>
                <a:cs typeface="Times New Roman" panose="02020603050405020304" pitchFamily="18" charset="0"/>
              </a:rPr>
              <a:t>TRAPATT</a:t>
            </a:r>
            <a:endParaRPr lang="en-IN" dirty="0"/>
          </a:p>
        </p:txBody>
      </p:sp>
      <p:pic>
        <p:nvPicPr>
          <p:cNvPr id="4" name="Content Placeholder 3"/>
          <p:cNvPicPr>
            <a:picLocks noGrp="1" noChangeAspect="1"/>
          </p:cNvPicPr>
          <p:nvPr>
            <p:ph idx="1"/>
          </p:nvPr>
        </p:nvPicPr>
        <p:blipFill>
          <a:blip r:embed="rId2"/>
          <a:stretch>
            <a:fillRect/>
          </a:stretch>
        </p:blipFill>
        <p:spPr>
          <a:xfrm>
            <a:off x="931817" y="1410788"/>
            <a:ext cx="10421983" cy="4801009"/>
          </a:xfrm>
          <a:prstGeom prst="rect">
            <a:avLst/>
          </a:prstGeom>
        </p:spPr>
      </p:pic>
    </p:spTree>
    <p:extLst>
      <p:ext uri="{BB962C8B-B14F-4D97-AF65-F5344CB8AC3E}">
        <p14:creationId xmlns:p14="http://schemas.microsoft.com/office/powerpoint/2010/main" val="2636812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069"/>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TRAPATT</a:t>
            </a:r>
            <a:endParaRPr lang="en-IN" dirty="0"/>
          </a:p>
        </p:txBody>
      </p:sp>
      <p:pic>
        <p:nvPicPr>
          <p:cNvPr id="4" name="Content Placeholder 3"/>
          <p:cNvPicPr>
            <a:picLocks noGrp="1" noChangeAspect="1"/>
          </p:cNvPicPr>
          <p:nvPr>
            <p:ph idx="1"/>
          </p:nvPr>
        </p:nvPicPr>
        <p:blipFill>
          <a:blip r:embed="rId2"/>
          <a:stretch>
            <a:fillRect/>
          </a:stretch>
        </p:blipFill>
        <p:spPr>
          <a:xfrm>
            <a:off x="838200" y="1288869"/>
            <a:ext cx="10439400" cy="4858679"/>
          </a:xfrm>
          <a:prstGeom prst="rect">
            <a:avLst/>
          </a:prstGeom>
        </p:spPr>
      </p:pic>
    </p:spTree>
    <p:extLst>
      <p:ext uri="{BB962C8B-B14F-4D97-AF65-F5344CB8AC3E}">
        <p14:creationId xmlns:p14="http://schemas.microsoft.com/office/powerpoint/2010/main" val="308233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5698"/>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TRAPATT – Advantages </a:t>
            </a:r>
            <a:endParaRPr lang="en-IN" dirty="0"/>
          </a:p>
        </p:txBody>
      </p:sp>
      <p:sp>
        <p:nvSpPr>
          <p:cNvPr id="3" name="Content Placeholder 2"/>
          <p:cNvSpPr>
            <a:spLocks noGrp="1"/>
          </p:cNvSpPr>
          <p:nvPr>
            <p:ph idx="1"/>
          </p:nvPr>
        </p:nvSpPr>
        <p:spPr>
          <a:xfrm>
            <a:off x="838200" y="1558834"/>
            <a:ext cx="10515600" cy="4618129"/>
          </a:xfrm>
        </p:spPr>
        <p:txBody>
          <a:bodyPr/>
          <a:lstStyle/>
          <a:p>
            <a:r>
              <a:rPr lang="en-US" dirty="0" smtClean="0">
                <a:latin typeface="Times New Roman" panose="02020603050405020304" pitchFamily="18" charset="0"/>
                <a:cs typeface="Times New Roman" panose="02020603050405020304" pitchFamily="18" charset="0"/>
              </a:rPr>
              <a:t>More suitable for pulsed operation</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15% to 40% efficiency is obtained </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It can operate between 3 to 50GHz</a:t>
            </a:r>
          </a:p>
          <a:p>
            <a:endParaRPr lang="en-US" dirty="0" smtClean="0"/>
          </a:p>
          <a:p>
            <a:endParaRPr lang="en-IN" dirty="0"/>
          </a:p>
        </p:txBody>
      </p:sp>
    </p:spTree>
    <p:extLst>
      <p:ext uri="{BB962C8B-B14F-4D97-AF65-F5344CB8AC3E}">
        <p14:creationId xmlns:p14="http://schemas.microsoft.com/office/powerpoint/2010/main" val="67864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3" y="373147"/>
            <a:ext cx="10515600" cy="1086686"/>
          </a:xfrm>
        </p:spPr>
        <p:txBody>
          <a:bodyPr/>
          <a:lstStyle/>
          <a:p>
            <a:r>
              <a:rPr lang="en-US" b="1" dirty="0">
                <a:solidFill>
                  <a:srgbClr val="FF0000"/>
                </a:solidFill>
                <a:latin typeface="Times New Roman" panose="02020603050405020304" pitchFamily="18" charset="0"/>
                <a:cs typeface="Times New Roman" panose="02020603050405020304" pitchFamily="18" charset="0"/>
              </a:rPr>
              <a:t>TRAPATT </a:t>
            </a:r>
            <a:r>
              <a:rPr lang="en-US" b="1" dirty="0" smtClean="0">
                <a:solidFill>
                  <a:srgbClr val="FF0000"/>
                </a:solidFill>
                <a:latin typeface="Times New Roman" panose="02020603050405020304" pitchFamily="18" charset="0"/>
                <a:cs typeface="Times New Roman" panose="02020603050405020304" pitchFamily="18" charset="0"/>
              </a:rPr>
              <a:t>–Applications </a:t>
            </a:r>
            <a:endParaRPr lang="en-IN" dirty="0"/>
          </a:p>
        </p:txBody>
      </p:sp>
      <p:sp>
        <p:nvSpPr>
          <p:cNvPr id="3" name="Content Placeholder 2"/>
          <p:cNvSpPr>
            <a:spLocks noGrp="1"/>
          </p:cNvSpPr>
          <p:nvPr>
            <p:ph idx="1"/>
          </p:nvPr>
        </p:nvSpPr>
        <p:spPr>
          <a:xfrm>
            <a:off x="838200" y="1660357"/>
            <a:ext cx="10515600" cy="4516605"/>
          </a:xfrm>
        </p:spPr>
        <p:txBody>
          <a:bodyPr/>
          <a:lstStyle/>
          <a:p>
            <a:r>
              <a:rPr lang="en-US" dirty="0" smtClean="0">
                <a:latin typeface="Times New Roman" panose="02020603050405020304" pitchFamily="18" charset="0"/>
                <a:cs typeface="Times New Roman" panose="02020603050405020304" pitchFamily="18" charset="0"/>
              </a:rPr>
              <a:t>Low power Doppler radars or Local Oscillators for Radars</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Landing systems</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S-band pulsed transmitters for phase array radar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392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03" y="243206"/>
            <a:ext cx="10515600" cy="801823"/>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Microwave Bench Setup</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637903" y="1375954"/>
            <a:ext cx="11031583" cy="4598125"/>
          </a:xfrm>
          <a:prstGeom prst="rect">
            <a:avLst/>
          </a:prstGeom>
        </p:spPr>
      </p:pic>
    </p:spTree>
    <p:extLst>
      <p:ext uri="{BB962C8B-B14F-4D97-AF65-F5344CB8AC3E}">
        <p14:creationId xmlns:p14="http://schemas.microsoft.com/office/powerpoint/2010/main" val="28559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704"/>
          </a:xfrm>
        </p:spPr>
        <p:txBody>
          <a:bodyPr/>
          <a:lstStyle/>
          <a:p>
            <a:r>
              <a:rPr lang="en-US" b="1" dirty="0">
                <a:solidFill>
                  <a:srgbClr val="FF0000"/>
                </a:solidFill>
                <a:latin typeface="Times New Roman" panose="02020603050405020304" pitchFamily="18" charset="0"/>
                <a:cs typeface="Times New Roman" panose="02020603050405020304" pitchFamily="18" charset="0"/>
              </a:rPr>
              <a:t>Microwave Bench Setup</a:t>
            </a:r>
            <a:endParaRPr lang="en-IN" dirty="0"/>
          </a:p>
        </p:txBody>
      </p:sp>
      <p:sp>
        <p:nvSpPr>
          <p:cNvPr id="3" name="Content Placeholder 2"/>
          <p:cNvSpPr>
            <a:spLocks noGrp="1"/>
          </p:cNvSpPr>
          <p:nvPr>
            <p:ph idx="1"/>
          </p:nvPr>
        </p:nvSpPr>
        <p:spPr/>
        <p:txBody>
          <a:bodyPr/>
          <a:lstStyle/>
          <a:p>
            <a:pPr algn="just"/>
            <a:r>
              <a:rPr lang="en-US" b="1" dirty="0" smtClean="0">
                <a:latin typeface="Times New Roman" panose="02020603050405020304" pitchFamily="18" charset="0"/>
                <a:cs typeface="Times New Roman" panose="02020603050405020304" pitchFamily="18" charset="0"/>
              </a:rPr>
              <a:t>Signal Generator: </a:t>
            </a:r>
            <a:r>
              <a:rPr lang="en-US" dirty="0">
                <a:latin typeface="Times New Roman" panose="02020603050405020304" pitchFamily="18" charset="0"/>
                <a:cs typeface="Times New Roman" panose="02020603050405020304" pitchFamily="18" charset="0"/>
              </a:rPr>
              <a:t>As the name implies, it generates a microwave signal, in the order of a few </a:t>
            </a:r>
            <a:r>
              <a:rPr lang="en-US" dirty="0" err="1">
                <a:latin typeface="Times New Roman" panose="02020603050405020304" pitchFamily="18" charset="0"/>
                <a:cs typeface="Times New Roman" panose="02020603050405020304" pitchFamily="18" charset="0"/>
              </a:rPr>
              <a:t>milliwatts</a:t>
            </a:r>
            <a:r>
              <a:rPr lang="en-US" dirty="0">
                <a:latin typeface="Times New Roman" panose="02020603050405020304" pitchFamily="18" charset="0"/>
                <a:cs typeface="Times New Roman" panose="02020603050405020304" pitchFamily="18" charset="0"/>
              </a:rPr>
              <a:t>. This uses velocity modulation technique to transfer continuous wave beam into </a:t>
            </a:r>
            <a:r>
              <a:rPr lang="en-US" dirty="0" err="1">
                <a:latin typeface="Times New Roman" panose="02020603050405020304" pitchFamily="18" charset="0"/>
                <a:cs typeface="Times New Roman" panose="02020603050405020304" pitchFamily="18" charset="0"/>
              </a:rPr>
              <a:t>milliwatt</a:t>
            </a:r>
            <a:r>
              <a:rPr lang="en-US" dirty="0">
                <a:latin typeface="Times New Roman" panose="02020603050405020304" pitchFamily="18" charset="0"/>
                <a:cs typeface="Times New Roman" panose="02020603050405020304" pitchFamily="18" charset="0"/>
              </a:rPr>
              <a:t> power.</a:t>
            </a:r>
          </a:p>
          <a:p>
            <a:pPr marL="0" indent="0" algn="just">
              <a:buNone/>
            </a:pPr>
            <a:r>
              <a:rPr lang="en-US" dirty="0" smtClean="0">
                <a:latin typeface="Times New Roman" panose="02020603050405020304" pitchFamily="18" charset="0"/>
                <a:cs typeface="Times New Roman" panose="02020603050405020304" pitchFamily="18" charset="0"/>
              </a:rPr>
              <a:t>   Example : A </a:t>
            </a:r>
            <a:r>
              <a:rPr lang="en-US" dirty="0">
                <a:latin typeface="Times New Roman" panose="02020603050405020304" pitchFamily="18" charset="0"/>
                <a:cs typeface="Times New Roman" panose="02020603050405020304" pitchFamily="18" charset="0"/>
              </a:rPr>
              <a:t>Gunn diode oscillator or a Reflex Klystron </a:t>
            </a:r>
            <a:r>
              <a:rPr lang="en-US" dirty="0" smtClean="0">
                <a:latin typeface="Times New Roman" panose="02020603050405020304" pitchFamily="18" charset="0"/>
                <a:cs typeface="Times New Roman" panose="02020603050405020304" pitchFamily="18" charset="0"/>
              </a:rPr>
              <a:t>tube.</a:t>
            </a:r>
          </a:p>
          <a:p>
            <a:pPr algn="just"/>
            <a:r>
              <a:rPr lang="en-US" b="1" dirty="0" smtClean="0">
                <a:latin typeface="Times New Roman" panose="02020603050405020304" pitchFamily="18" charset="0"/>
                <a:cs typeface="Times New Roman" panose="02020603050405020304" pitchFamily="18" charset="0"/>
              </a:rPr>
              <a:t>Precision Attenuator: </a:t>
            </a:r>
            <a:r>
              <a:rPr lang="en-US" dirty="0">
                <a:latin typeface="Times New Roman" panose="02020603050405020304" pitchFamily="18" charset="0"/>
                <a:cs typeface="Times New Roman" panose="02020603050405020304" pitchFamily="18" charset="0"/>
              </a:rPr>
              <a:t>This is the attenuator which selects the desired frequency and confines the output around 0 to 50db</a:t>
            </a:r>
            <a:r>
              <a:rPr lang="en-US" dirty="0" smtClean="0">
                <a:latin typeface="Times New Roman" panose="02020603050405020304" pitchFamily="18" charset="0"/>
                <a:cs typeface="Times New Roman" panose="02020603050405020304" pitchFamily="18" charset="0"/>
              </a:rPr>
              <a:t>.</a:t>
            </a:r>
          </a:p>
          <a:p>
            <a:pPr algn="just"/>
            <a:r>
              <a:rPr lang="en-US" b="1" dirty="0" smtClean="0">
                <a:latin typeface="Times New Roman" panose="02020603050405020304" pitchFamily="18" charset="0"/>
                <a:cs typeface="Times New Roman" panose="02020603050405020304" pitchFamily="18" charset="0"/>
              </a:rPr>
              <a:t>Variable Attenuator: </a:t>
            </a:r>
            <a:r>
              <a:rPr lang="en-US" dirty="0">
                <a:latin typeface="Times New Roman" panose="02020603050405020304" pitchFamily="18" charset="0"/>
                <a:cs typeface="Times New Roman" panose="02020603050405020304" pitchFamily="18" charset="0"/>
              </a:rPr>
              <a:t>This attenuator sets the amount of attenuation. It can be understood as a fine adjustment of values, where the readings are checked against the values of Precision Attenuator.</a:t>
            </a:r>
            <a:endParaRPr lang="en-US" dirty="0" smtClean="0">
              <a:latin typeface="Times New Roman" panose="02020603050405020304" pitchFamily="18" charset="0"/>
              <a:cs typeface="Times New Roman" panose="02020603050405020304" pitchFamily="18" charset="0"/>
            </a:endParaRPr>
          </a:p>
          <a:p>
            <a:pPr algn="just"/>
            <a:endParaRPr lang="en-US" b="1"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515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115"/>
          </a:xfrm>
        </p:spPr>
        <p:txBody>
          <a:bodyPr/>
          <a:lstStyle/>
          <a:p>
            <a:r>
              <a:rPr lang="en-US" b="1" dirty="0">
                <a:solidFill>
                  <a:srgbClr val="FF0000"/>
                </a:solidFill>
                <a:latin typeface="Times New Roman" panose="02020603050405020304" pitchFamily="18" charset="0"/>
                <a:cs typeface="Times New Roman" panose="02020603050405020304" pitchFamily="18" charset="0"/>
              </a:rPr>
              <a:t>Microwave Bench Setup</a:t>
            </a:r>
            <a:endParaRPr lang="en-IN" dirty="0"/>
          </a:p>
        </p:txBody>
      </p:sp>
      <p:sp>
        <p:nvSpPr>
          <p:cNvPr id="3" name="Content Placeholder 2"/>
          <p:cNvSpPr>
            <a:spLocks noGrp="1"/>
          </p:cNvSpPr>
          <p:nvPr>
            <p:ph idx="1"/>
          </p:nvPr>
        </p:nvSpPr>
        <p:spPr>
          <a:xfrm>
            <a:off x="1001486" y="1393371"/>
            <a:ext cx="10352314" cy="4783592"/>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Isolator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allows </a:t>
            </a:r>
            <a:r>
              <a:rPr lang="en-US" dirty="0">
                <a:latin typeface="Times New Roman" panose="02020603050405020304" pitchFamily="18" charset="0"/>
                <a:cs typeface="Times New Roman" panose="02020603050405020304" pitchFamily="18" charset="0"/>
              </a:rPr>
              <a:t>the signal to pass through the waveguide only in one direction</a:t>
            </a:r>
            <a:r>
              <a:rPr lang="en-US"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Frequency meter: </a:t>
            </a:r>
            <a:r>
              <a:rPr lang="en-US" dirty="0">
                <a:latin typeface="Times New Roman" panose="02020603050405020304" pitchFamily="18" charset="0"/>
                <a:cs typeface="Times New Roman" panose="02020603050405020304" pitchFamily="18" charset="0"/>
              </a:rPr>
              <a:t>This is the device which measures the frequency of the signal. With this frequency meter, the signal can be adjusted to its resonance </a:t>
            </a:r>
            <a:r>
              <a:rPr lang="en-US" dirty="0" smtClean="0">
                <a:latin typeface="Times New Roman" panose="02020603050405020304" pitchFamily="18" charset="0"/>
                <a:cs typeface="Times New Roman" panose="02020603050405020304" pitchFamily="18" charset="0"/>
              </a:rPr>
              <a:t>frequency.</a:t>
            </a:r>
          </a:p>
          <a:p>
            <a:pPr marL="0" indent="0">
              <a:buNone/>
            </a:pPr>
            <a:endParaRPr lang="en-US" dirty="0" smtClean="0">
              <a:latin typeface="Times New Roman" panose="02020603050405020304" pitchFamily="18" charset="0"/>
              <a:cs typeface="Times New Roman" panose="02020603050405020304" pitchFamily="18" charset="0"/>
            </a:endParaRPr>
          </a:p>
          <a:p>
            <a:pPr algn="just"/>
            <a:r>
              <a:rPr lang="en-US" b="1" dirty="0" smtClean="0">
                <a:solidFill>
                  <a:srgbClr val="FF0000"/>
                </a:solidFill>
                <a:latin typeface="Times New Roman" panose="02020603050405020304" pitchFamily="18" charset="0"/>
                <a:cs typeface="Times New Roman" panose="02020603050405020304" pitchFamily="18" charset="0"/>
              </a:rPr>
              <a:t>Crystal Detector : </a:t>
            </a:r>
            <a:r>
              <a:rPr lang="en-US" dirty="0">
                <a:latin typeface="Times New Roman" panose="02020603050405020304" pitchFamily="18" charset="0"/>
                <a:cs typeface="Times New Roman" panose="02020603050405020304" pitchFamily="18" charset="0"/>
              </a:rPr>
              <a:t>A crystal detector probe and crystal detector mount are indicated </a:t>
            </a:r>
            <a:r>
              <a:rPr lang="en-US" dirty="0" smtClean="0">
                <a:latin typeface="Times New Roman" panose="02020603050405020304" pitchFamily="18" charset="0"/>
                <a:cs typeface="Times New Roman" panose="02020603050405020304" pitchFamily="18" charset="0"/>
              </a:rPr>
              <a:t>, where </a:t>
            </a:r>
            <a:r>
              <a:rPr lang="en-US" dirty="0">
                <a:latin typeface="Times New Roman" panose="02020603050405020304" pitchFamily="18" charset="0"/>
                <a:cs typeface="Times New Roman" panose="02020603050405020304" pitchFamily="18" charset="0"/>
              </a:rPr>
              <a:t>the detector is connected through a probe to the mount. This is used to demodulate the signals.</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127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3446"/>
          </a:xfrm>
        </p:spPr>
        <p:txBody>
          <a:bodyPr/>
          <a:lstStyle/>
          <a:p>
            <a:r>
              <a:rPr lang="en-US" b="1" dirty="0">
                <a:solidFill>
                  <a:srgbClr val="FF0000"/>
                </a:solidFill>
                <a:latin typeface="Times New Roman" panose="02020603050405020304" pitchFamily="18" charset="0"/>
                <a:cs typeface="Times New Roman" panose="02020603050405020304" pitchFamily="18" charset="0"/>
              </a:rPr>
              <a:t>Microwave Bench Setup</a:t>
            </a:r>
            <a:endParaRPr lang="en-IN" dirty="0"/>
          </a:p>
        </p:txBody>
      </p:sp>
      <p:sp>
        <p:nvSpPr>
          <p:cNvPr id="3" name="Content Placeholder 2"/>
          <p:cNvSpPr>
            <a:spLocks noGrp="1"/>
          </p:cNvSpPr>
          <p:nvPr>
            <p:ph idx="1"/>
          </p:nvPr>
        </p:nvSpPr>
        <p:spPr>
          <a:xfrm>
            <a:off x="838200" y="1323703"/>
            <a:ext cx="10515600" cy="4853260"/>
          </a:xfrm>
        </p:spPr>
        <p:txBody>
          <a:bodyPr>
            <a:normAutofit lnSpcReduction="10000"/>
          </a:bodyPr>
          <a:lstStyle/>
          <a:p>
            <a:r>
              <a:rPr lang="en-US" b="1" dirty="0" smtClean="0">
                <a:solidFill>
                  <a:srgbClr val="FF0000"/>
                </a:solidFill>
                <a:latin typeface="Times New Roman" panose="02020603050405020304" pitchFamily="18" charset="0"/>
                <a:cs typeface="Times New Roman" panose="02020603050405020304" pitchFamily="18" charset="0"/>
              </a:rPr>
              <a:t>Standing Wave Indicator : </a:t>
            </a:r>
            <a:r>
              <a:rPr lang="en-US" dirty="0">
                <a:latin typeface="Times New Roman" panose="02020603050405020304" pitchFamily="18" charset="0"/>
                <a:cs typeface="Times New Roman" panose="02020603050405020304" pitchFamily="18" charset="0"/>
              </a:rPr>
              <a:t>The standing wave voltmeter provides the reading of standing wave ratio in </a:t>
            </a:r>
            <a:r>
              <a:rPr lang="en-US" dirty="0" err="1">
                <a:latin typeface="Times New Roman" panose="02020603050405020304" pitchFamily="18" charset="0"/>
                <a:cs typeface="Times New Roman" panose="02020603050405020304" pitchFamily="18" charset="0"/>
              </a:rPr>
              <a:t>dB.</a:t>
            </a:r>
            <a:r>
              <a:rPr lang="en-US" dirty="0">
                <a:latin typeface="Times New Roman" panose="02020603050405020304" pitchFamily="18" charset="0"/>
                <a:cs typeface="Times New Roman" panose="02020603050405020304" pitchFamily="18" charset="0"/>
              </a:rPr>
              <a:t> The waveguide is slotted by some gap to adjust the clock cycles of the signal. Signals transmitted by waveguide are forwarded through BNC cable to VSWR or CRO to measure its characteristics</a:t>
            </a:r>
            <a:r>
              <a:rPr lang="en-US" dirty="0" smtClean="0">
                <a:latin typeface="Times New Roman" panose="02020603050405020304" pitchFamily="18" charset="0"/>
                <a:cs typeface="Times New Roman" panose="02020603050405020304" pitchFamily="18" charset="0"/>
              </a:rPr>
              <a:t>.</a:t>
            </a:r>
          </a:p>
          <a:p>
            <a:pPr algn="just"/>
            <a:r>
              <a:rPr lang="en-US" b="1" dirty="0" smtClean="0">
                <a:solidFill>
                  <a:srgbClr val="FF0000"/>
                </a:solidFill>
                <a:latin typeface="Times New Roman" panose="02020603050405020304" pitchFamily="18" charset="0"/>
                <a:cs typeface="Times New Roman" panose="02020603050405020304" pitchFamily="18" charset="0"/>
              </a:rPr>
              <a:t>Slotted Line :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a microwave transmission </a:t>
            </a:r>
            <a:r>
              <a:rPr lang="en-US" dirty="0" smtClean="0">
                <a:latin typeface="Times New Roman" panose="02020603050405020304" pitchFamily="18" charset="0"/>
                <a:cs typeface="Times New Roman" panose="02020603050405020304" pitchFamily="18" charset="0"/>
              </a:rPr>
              <a:t>line, </a:t>
            </a:r>
            <a:r>
              <a:rPr lang="en-US" dirty="0">
                <a:latin typeface="Times New Roman" panose="02020603050405020304" pitchFamily="18" charset="0"/>
                <a:cs typeface="Times New Roman" panose="02020603050405020304" pitchFamily="18" charset="0"/>
              </a:rPr>
              <a:t>the electromagnetic field is considered as the sum of incident wave from the generator and the reflected wave to the generator</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standing waves obtained are measured to know the transmission line imperfections which is necessary to have a knowledge on impedance mismatch for effective transmission. This slotted line helps in measuring the standing wave ratio of a microwave device.</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896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698" y="295457"/>
            <a:ext cx="10515600" cy="653778"/>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Microwave Bench Setup</a:t>
            </a:r>
            <a:endParaRPr lang="en-IN" dirty="0"/>
          </a:p>
        </p:txBody>
      </p:sp>
      <p:pic>
        <p:nvPicPr>
          <p:cNvPr id="4" name="Content Placeholder 3"/>
          <p:cNvPicPr>
            <a:picLocks noGrp="1" noChangeAspect="1"/>
          </p:cNvPicPr>
          <p:nvPr>
            <p:ph idx="1"/>
          </p:nvPr>
        </p:nvPicPr>
        <p:blipFill>
          <a:blip r:embed="rId2"/>
          <a:stretch>
            <a:fillRect/>
          </a:stretch>
        </p:blipFill>
        <p:spPr>
          <a:xfrm>
            <a:off x="838200" y="1454331"/>
            <a:ext cx="10515599" cy="4722632"/>
          </a:xfrm>
          <a:prstGeom prst="rect">
            <a:avLst/>
          </a:prstGeom>
        </p:spPr>
      </p:pic>
    </p:spTree>
    <p:extLst>
      <p:ext uri="{BB962C8B-B14F-4D97-AF65-F5344CB8AC3E}">
        <p14:creationId xmlns:p14="http://schemas.microsoft.com/office/powerpoint/2010/main" val="375758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9594"/>
            <a:ext cx="10515600" cy="774000"/>
          </a:xfrm>
        </p:spPr>
        <p:txBody>
          <a:bodyPr>
            <a:normAutofit/>
          </a:bodyPr>
          <a:lstStyle/>
          <a:p>
            <a:r>
              <a:rPr lang="en-US" sz="3600" b="1" dirty="0">
                <a:latin typeface="Times New Roman" panose="02020603050405020304" pitchFamily="18" charset="0"/>
                <a:cs typeface="Times New Roman" panose="02020603050405020304" pitchFamily="18" charset="0"/>
              </a:rPr>
              <a:t>GUNN DIODE(GaAs)</a:t>
            </a:r>
            <a:endParaRPr lang="en-IN" sz="3600"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It is a semiconductor device formed by only N type material.</a:t>
            </a:r>
          </a:p>
          <a:p>
            <a:r>
              <a:rPr lang="en-US" dirty="0" smtClean="0">
                <a:latin typeface="Times New Roman" panose="02020603050405020304" pitchFamily="18" charset="0"/>
                <a:cs typeface="Times New Roman" panose="02020603050405020304" pitchFamily="18" charset="0"/>
              </a:rPr>
              <a:t>Mainly </a:t>
            </a:r>
            <a:r>
              <a:rPr lang="en-US" b="1" dirty="0" smtClean="0">
                <a:latin typeface="Times New Roman" panose="02020603050405020304" pitchFamily="18" charset="0"/>
                <a:cs typeface="Times New Roman" panose="02020603050405020304" pitchFamily="18" charset="0"/>
              </a:rPr>
              <a:t>GaAs, </a:t>
            </a:r>
            <a:r>
              <a:rPr lang="en-US" b="1" dirty="0" err="1" smtClean="0">
                <a:latin typeface="Times New Roman" panose="02020603050405020304" pitchFamily="18" charset="0"/>
                <a:cs typeface="Times New Roman" panose="02020603050405020304" pitchFamily="18" charset="0"/>
              </a:rPr>
              <a:t>InP</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are the materials used for the fabrication of Gunn Diode.</a:t>
            </a:r>
          </a:p>
          <a:p>
            <a:r>
              <a:rPr lang="en-US" dirty="0" smtClean="0">
                <a:latin typeface="Times New Roman" panose="02020603050405020304" pitchFamily="18" charset="0"/>
                <a:cs typeface="Times New Roman" panose="02020603050405020304" pitchFamily="18" charset="0"/>
              </a:rPr>
              <a:t>Electrons are the majority charge carriers in N type material and these electrons are transferred from one valley to another.</a:t>
            </a:r>
          </a:p>
          <a:p>
            <a:r>
              <a:rPr lang="en-US" dirty="0" smtClean="0">
                <a:latin typeface="Times New Roman" panose="02020603050405020304" pitchFamily="18" charset="0"/>
                <a:cs typeface="Times New Roman" panose="02020603050405020304" pitchFamily="18" charset="0"/>
              </a:rPr>
              <a:t>By the means of transferred electron mechanism, it has </a:t>
            </a:r>
            <a:r>
              <a:rPr lang="en-US" b="1" dirty="0" smtClean="0">
                <a:latin typeface="Times New Roman" panose="02020603050405020304" pitchFamily="18" charset="0"/>
                <a:cs typeface="Times New Roman" panose="02020603050405020304" pitchFamily="18" charset="0"/>
              </a:rPr>
              <a:t>negative resistance</a:t>
            </a:r>
            <a:r>
              <a:rPr lang="en-US" dirty="0" smtClean="0">
                <a:latin typeface="Times New Roman" panose="02020603050405020304" pitchFamily="18" charset="0"/>
                <a:cs typeface="Times New Roman" panose="02020603050405020304" pitchFamily="18" charset="0"/>
              </a:rPr>
              <a:t> characteristic.</a:t>
            </a:r>
          </a:p>
          <a:p>
            <a:endParaRPr lang="en-IN" dirty="0"/>
          </a:p>
        </p:txBody>
      </p:sp>
      <p:pic>
        <p:nvPicPr>
          <p:cNvPr id="6" name="Picture 5"/>
          <p:cNvPicPr>
            <a:picLocks noChangeAspect="1"/>
          </p:cNvPicPr>
          <p:nvPr/>
        </p:nvPicPr>
        <p:blipFill>
          <a:blip r:embed="rId2"/>
          <a:stretch>
            <a:fillRect/>
          </a:stretch>
        </p:blipFill>
        <p:spPr>
          <a:xfrm>
            <a:off x="7154244" y="5036061"/>
            <a:ext cx="3943350" cy="923925"/>
          </a:xfrm>
          <a:prstGeom prst="rect">
            <a:avLst/>
          </a:prstGeom>
        </p:spPr>
      </p:pic>
    </p:spTree>
    <p:extLst>
      <p:ext uri="{BB962C8B-B14F-4D97-AF65-F5344CB8AC3E}">
        <p14:creationId xmlns:p14="http://schemas.microsoft.com/office/powerpoint/2010/main" val="1332688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537"/>
            <a:ext cx="10515600" cy="1010829"/>
          </a:xfrm>
        </p:spPr>
        <p:txBody>
          <a:bodyPr>
            <a:normAutofit/>
          </a:bodyPr>
          <a:lstStyle/>
          <a:p>
            <a:r>
              <a:rPr lang="en-US" sz="4000" b="1" dirty="0" smtClean="0">
                <a:solidFill>
                  <a:srgbClr val="FF0000"/>
                </a:solidFill>
                <a:latin typeface="Times New Roman" panose="02020603050405020304" pitchFamily="18" charset="0"/>
                <a:cs typeface="Times New Roman" panose="02020603050405020304" pitchFamily="18" charset="0"/>
              </a:rPr>
              <a:t>Microwave Power Measurement</a:t>
            </a:r>
            <a:endParaRPr lang="en-IN" sz="4000"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838200" y="1280160"/>
            <a:ext cx="10515600" cy="4896804"/>
          </a:xfrm>
          <a:prstGeom prst="rect">
            <a:avLst/>
          </a:prstGeom>
        </p:spPr>
      </p:pic>
    </p:spTree>
    <p:extLst>
      <p:ext uri="{BB962C8B-B14F-4D97-AF65-F5344CB8AC3E}">
        <p14:creationId xmlns:p14="http://schemas.microsoft.com/office/powerpoint/2010/main" val="3777059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b="1" dirty="0">
                <a:solidFill>
                  <a:srgbClr val="FF0000"/>
                </a:solidFill>
                <a:latin typeface="Times New Roman" panose="02020603050405020304" pitchFamily="18" charset="0"/>
                <a:cs typeface="Times New Roman" panose="02020603050405020304" pitchFamily="18" charset="0"/>
              </a:rPr>
              <a:t>Microwave Power Measurement</a:t>
            </a:r>
            <a:endParaRPr lang="en-IN" dirty="0"/>
          </a:p>
        </p:txBody>
      </p:sp>
      <p:pic>
        <p:nvPicPr>
          <p:cNvPr id="4" name="Content Placeholder 3"/>
          <p:cNvPicPr>
            <a:picLocks noGrp="1" noChangeAspect="1"/>
          </p:cNvPicPr>
          <p:nvPr>
            <p:ph idx="1"/>
          </p:nvPr>
        </p:nvPicPr>
        <p:blipFill>
          <a:blip r:embed="rId2"/>
          <a:stretch>
            <a:fillRect/>
          </a:stretch>
        </p:blipFill>
        <p:spPr>
          <a:xfrm>
            <a:off x="1132114" y="1402080"/>
            <a:ext cx="9971315" cy="5033553"/>
          </a:xfrm>
          <a:prstGeom prst="rect">
            <a:avLst/>
          </a:prstGeom>
        </p:spPr>
      </p:pic>
    </p:spTree>
    <p:extLst>
      <p:ext uri="{BB962C8B-B14F-4D97-AF65-F5344CB8AC3E}">
        <p14:creationId xmlns:p14="http://schemas.microsoft.com/office/powerpoint/2010/main" val="54622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954"/>
            <a:ext cx="10515600" cy="732155"/>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Low Power </a:t>
            </a:r>
            <a:r>
              <a:rPr lang="en-US" b="1" dirty="0">
                <a:solidFill>
                  <a:srgbClr val="FF0000"/>
                </a:solidFill>
                <a:latin typeface="Times New Roman" panose="02020603050405020304" pitchFamily="18" charset="0"/>
                <a:cs typeface="Times New Roman" panose="02020603050405020304" pitchFamily="18" charset="0"/>
              </a:rPr>
              <a:t>Measurement</a:t>
            </a:r>
            <a:endParaRPr lang="en-IN" dirty="0"/>
          </a:p>
        </p:txBody>
      </p:sp>
      <p:sp>
        <p:nvSpPr>
          <p:cNvPr id="3" name="Content Placeholder 2"/>
          <p:cNvSpPr>
            <a:spLocks noGrp="1"/>
          </p:cNvSpPr>
          <p:nvPr>
            <p:ph idx="1"/>
          </p:nvPr>
        </p:nvSpPr>
        <p:spPr>
          <a:xfrm>
            <a:off x="838200" y="1097280"/>
            <a:ext cx="10515600" cy="5079683"/>
          </a:xfrm>
        </p:spPr>
        <p:txBody>
          <a:bodyPr>
            <a:normAutofit/>
          </a:bodyPr>
          <a:lstStyle/>
          <a:p>
            <a:pPr algn="just"/>
            <a:r>
              <a:rPr lang="en-US" b="1" dirty="0">
                <a:latin typeface="Times New Roman" panose="02020603050405020304" pitchFamily="18" charset="0"/>
                <a:cs typeface="Times New Roman" panose="02020603050405020304" pitchFamily="18" charset="0"/>
              </a:rPr>
              <a:t>Bolometer</a:t>
            </a:r>
            <a:r>
              <a:rPr lang="en-US" dirty="0">
                <a:latin typeface="Times New Roman" panose="02020603050405020304" pitchFamily="18" charset="0"/>
                <a:cs typeface="Times New Roman" panose="02020603050405020304" pitchFamily="18" charset="0"/>
              </a:rPr>
              <a:t> is a device which is used for low Microwave power measurements. The element used in bolometer could be of positive or negative temperature coefficient. For example, a </a:t>
            </a:r>
            <a:r>
              <a:rPr lang="en-US" b="1" dirty="0">
                <a:latin typeface="Times New Roman" panose="02020603050405020304" pitchFamily="18" charset="0"/>
                <a:cs typeface="Times New Roman" panose="02020603050405020304" pitchFamily="18" charset="0"/>
              </a:rPr>
              <a:t>barrater </a:t>
            </a:r>
            <a:r>
              <a:rPr lang="en-US" dirty="0">
                <a:latin typeface="Times New Roman" panose="02020603050405020304" pitchFamily="18" charset="0"/>
                <a:cs typeface="Times New Roman" panose="02020603050405020304" pitchFamily="18" charset="0"/>
              </a:rPr>
              <a:t>has a positive temperature coefficient whose resistance increases with the increase in temperature. </a:t>
            </a:r>
            <a:r>
              <a:rPr lang="en-US" b="1" dirty="0">
                <a:latin typeface="Times New Roman" panose="02020603050405020304" pitchFamily="18" charset="0"/>
                <a:cs typeface="Times New Roman" panose="02020603050405020304" pitchFamily="18" charset="0"/>
              </a:rPr>
              <a:t>Thermistor </a:t>
            </a:r>
            <a:r>
              <a:rPr lang="en-US" dirty="0">
                <a:latin typeface="Times New Roman" panose="02020603050405020304" pitchFamily="18" charset="0"/>
                <a:cs typeface="Times New Roman" panose="02020603050405020304" pitchFamily="18" charset="0"/>
              </a:rPr>
              <a:t>has negative temperature coefficient whose resistance decreases with the increase in temperature</a:t>
            </a:r>
            <a:r>
              <a:rPr lang="en-US" dirty="0" smtClean="0">
                <a:latin typeface="Times New Roman" panose="02020603050405020304" pitchFamily="18" charset="0"/>
                <a:cs typeface="Times New Roman" panose="02020603050405020304" pitchFamily="18" charset="0"/>
              </a:rPr>
              <a:t>.</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Any of them can be used in the bolometer, but the change in resistance is proportional to Microwave power applied for measurement.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020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23" y="173537"/>
            <a:ext cx="10515600" cy="906326"/>
          </a:xfrm>
        </p:spPr>
        <p:txBody>
          <a:bodyPr/>
          <a:lstStyle/>
          <a:p>
            <a:r>
              <a:rPr lang="en-US" b="1" dirty="0">
                <a:solidFill>
                  <a:srgbClr val="FF0000"/>
                </a:solidFill>
                <a:latin typeface="Times New Roman" panose="02020603050405020304" pitchFamily="18" charset="0"/>
                <a:cs typeface="Times New Roman" panose="02020603050405020304" pitchFamily="18" charset="0"/>
              </a:rPr>
              <a:t>Low Power </a:t>
            </a:r>
            <a:r>
              <a:rPr lang="en-US" b="1" dirty="0" smtClean="0">
                <a:solidFill>
                  <a:srgbClr val="FF0000"/>
                </a:solidFill>
                <a:latin typeface="Times New Roman" panose="02020603050405020304" pitchFamily="18" charset="0"/>
                <a:cs typeface="Times New Roman" panose="02020603050405020304" pitchFamily="18" charset="0"/>
              </a:rPr>
              <a:t>Measurement – Bolometer </a:t>
            </a:r>
            <a:endParaRPr lang="en-IN" dirty="0"/>
          </a:p>
        </p:txBody>
      </p:sp>
      <p:sp>
        <p:nvSpPr>
          <p:cNvPr id="3" name="Content Placeholder 2"/>
          <p:cNvSpPr>
            <a:spLocks noGrp="1"/>
          </p:cNvSpPr>
          <p:nvPr>
            <p:ph idx="1"/>
          </p:nvPr>
        </p:nvSpPr>
        <p:spPr>
          <a:xfrm>
            <a:off x="838200" y="1306286"/>
            <a:ext cx="10515600" cy="4870677"/>
          </a:xfrm>
        </p:spPr>
        <p:txBody>
          <a:bodyPr/>
          <a:lstStyle/>
          <a:p>
            <a:pPr marL="0" indent="0" algn="just">
              <a:buNone/>
            </a:pPr>
            <a:r>
              <a:rPr lang="en-US" dirty="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milli</a:t>
            </a:r>
            <a:r>
              <a:rPr lang="en-US" dirty="0" smtClean="0">
                <a:latin typeface="Times New Roman" panose="02020603050405020304" pitchFamily="18" charset="0"/>
                <a:cs typeface="Times New Roman" panose="02020603050405020304" pitchFamily="18" charset="0"/>
              </a:rPr>
              <a:t>-ammeter </a:t>
            </a:r>
            <a:r>
              <a:rPr lang="en-US" dirty="0">
                <a:latin typeface="Times New Roman" panose="02020603050405020304" pitchFamily="18" charset="0"/>
                <a:cs typeface="Times New Roman" panose="02020603050405020304" pitchFamily="18" charset="0"/>
              </a:rPr>
              <a:t>here, gives the value of the current flowing. The battery is variable, which is varied to obtain balance, when an imbalance is caused by the behavior of the bolometer. This adjustment which is made in DC battery voltage is proportional to the Microwave power. The power handling capacity of this circuit is limited</a:t>
            </a:r>
            <a:r>
              <a:rPr lang="en-US" dirty="0"/>
              <a:t>.</a:t>
            </a:r>
            <a:endParaRPr lang="en-IN" dirty="0"/>
          </a:p>
        </p:txBody>
      </p:sp>
      <p:pic>
        <p:nvPicPr>
          <p:cNvPr id="4" name="Content Placeholder 3"/>
          <p:cNvPicPr>
            <a:picLocks noChangeAspect="1"/>
          </p:cNvPicPr>
          <p:nvPr/>
        </p:nvPicPr>
        <p:blipFill>
          <a:blip r:embed="rId2"/>
          <a:stretch>
            <a:fillRect/>
          </a:stretch>
        </p:blipFill>
        <p:spPr>
          <a:xfrm>
            <a:off x="6858000" y="3695020"/>
            <a:ext cx="5164183" cy="2708366"/>
          </a:xfrm>
          <a:prstGeom prst="rect">
            <a:avLst/>
          </a:prstGeom>
        </p:spPr>
      </p:pic>
    </p:spTree>
    <p:extLst>
      <p:ext uri="{BB962C8B-B14F-4D97-AF65-F5344CB8AC3E}">
        <p14:creationId xmlns:p14="http://schemas.microsoft.com/office/powerpoint/2010/main" val="1175448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366" y="121286"/>
            <a:ext cx="10515600" cy="906326"/>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Measurement of Attenuation</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195252" y="1188109"/>
            <a:ext cx="10398034" cy="2621280"/>
          </a:xfrm>
          <a:prstGeom prst="rect">
            <a:avLst/>
          </a:prstGeom>
        </p:spPr>
      </p:pic>
      <p:pic>
        <p:nvPicPr>
          <p:cNvPr id="5" name="Picture 4"/>
          <p:cNvPicPr>
            <a:picLocks noChangeAspect="1"/>
          </p:cNvPicPr>
          <p:nvPr/>
        </p:nvPicPr>
        <p:blipFill>
          <a:blip r:embed="rId3"/>
          <a:stretch>
            <a:fillRect/>
          </a:stretch>
        </p:blipFill>
        <p:spPr>
          <a:xfrm>
            <a:off x="1195252" y="3809389"/>
            <a:ext cx="10123714" cy="2439078"/>
          </a:xfrm>
          <a:prstGeom prst="rect">
            <a:avLst/>
          </a:prstGeom>
        </p:spPr>
      </p:pic>
    </p:spTree>
    <p:extLst>
      <p:ext uri="{BB962C8B-B14F-4D97-AF65-F5344CB8AC3E}">
        <p14:creationId xmlns:p14="http://schemas.microsoft.com/office/powerpoint/2010/main" val="407721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758281"/>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Attenuation</a:t>
            </a:r>
            <a:endParaRPr lang="en-IN" dirty="0"/>
          </a:p>
        </p:txBody>
      </p:sp>
      <p:pic>
        <p:nvPicPr>
          <p:cNvPr id="7" name="Content Placeholder 6"/>
          <p:cNvPicPr>
            <a:picLocks noGrp="1" noChangeAspect="1"/>
          </p:cNvPicPr>
          <p:nvPr>
            <p:ph idx="1"/>
          </p:nvPr>
        </p:nvPicPr>
        <p:blipFill>
          <a:blip r:embed="rId2"/>
          <a:stretch>
            <a:fillRect/>
          </a:stretch>
        </p:blipFill>
        <p:spPr>
          <a:xfrm>
            <a:off x="955222" y="1106488"/>
            <a:ext cx="10398578" cy="4494212"/>
          </a:xfrm>
          <a:prstGeom prst="rect">
            <a:avLst/>
          </a:prstGeom>
        </p:spPr>
      </p:pic>
      <p:pic>
        <p:nvPicPr>
          <p:cNvPr id="8" name="Picture 7"/>
          <p:cNvPicPr>
            <a:picLocks noChangeAspect="1"/>
          </p:cNvPicPr>
          <p:nvPr/>
        </p:nvPicPr>
        <p:blipFill>
          <a:blip r:embed="rId3"/>
          <a:stretch>
            <a:fillRect/>
          </a:stretch>
        </p:blipFill>
        <p:spPr>
          <a:xfrm>
            <a:off x="1488621" y="5600700"/>
            <a:ext cx="8953500" cy="742950"/>
          </a:xfrm>
          <a:prstGeom prst="rect">
            <a:avLst/>
          </a:prstGeom>
        </p:spPr>
      </p:pic>
    </p:spTree>
    <p:extLst>
      <p:ext uri="{BB962C8B-B14F-4D97-AF65-F5344CB8AC3E}">
        <p14:creationId xmlns:p14="http://schemas.microsoft.com/office/powerpoint/2010/main" val="1022067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Attenuation</a:t>
            </a:r>
            <a:endParaRPr lang="en-IN" dirty="0"/>
          </a:p>
        </p:txBody>
      </p:sp>
      <p:pic>
        <p:nvPicPr>
          <p:cNvPr id="4" name="Content Placeholder 3"/>
          <p:cNvPicPr>
            <a:picLocks noGrp="1" noChangeAspect="1"/>
          </p:cNvPicPr>
          <p:nvPr>
            <p:ph idx="1"/>
          </p:nvPr>
        </p:nvPicPr>
        <p:blipFill>
          <a:blip r:embed="rId2"/>
          <a:stretch>
            <a:fillRect/>
          </a:stretch>
        </p:blipFill>
        <p:spPr>
          <a:xfrm>
            <a:off x="1140823" y="1419497"/>
            <a:ext cx="9550989" cy="4807132"/>
          </a:xfrm>
          <a:prstGeom prst="rect">
            <a:avLst/>
          </a:prstGeom>
        </p:spPr>
      </p:pic>
    </p:spTree>
    <p:extLst>
      <p:ext uri="{BB962C8B-B14F-4D97-AF65-F5344CB8AC3E}">
        <p14:creationId xmlns:p14="http://schemas.microsoft.com/office/powerpoint/2010/main" val="1725653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2485"/>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Attenuation</a:t>
            </a:r>
            <a:endParaRPr lang="en-IN" dirty="0"/>
          </a:p>
        </p:txBody>
      </p:sp>
      <p:pic>
        <p:nvPicPr>
          <p:cNvPr id="4" name="Content Placeholder 3"/>
          <p:cNvPicPr>
            <a:picLocks noGrp="1" noChangeAspect="1"/>
          </p:cNvPicPr>
          <p:nvPr>
            <p:ph idx="1"/>
          </p:nvPr>
        </p:nvPicPr>
        <p:blipFill>
          <a:blip r:embed="rId2"/>
          <a:stretch>
            <a:fillRect/>
          </a:stretch>
        </p:blipFill>
        <p:spPr>
          <a:xfrm>
            <a:off x="992777" y="1314994"/>
            <a:ext cx="10528663" cy="5164183"/>
          </a:xfrm>
          <a:prstGeom prst="rect">
            <a:avLst/>
          </a:prstGeom>
        </p:spPr>
      </p:pic>
    </p:spTree>
    <p:extLst>
      <p:ext uri="{BB962C8B-B14F-4D97-AF65-F5344CB8AC3E}">
        <p14:creationId xmlns:p14="http://schemas.microsoft.com/office/powerpoint/2010/main" val="2469928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3446"/>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VSWR</a:t>
            </a:r>
            <a:endParaRPr lang="en-IN" dirty="0"/>
          </a:p>
        </p:txBody>
      </p:sp>
      <p:sp>
        <p:nvSpPr>
          <p:cNvPr id="3" name="Content Placeholder 2"/>
          <p:cNvSpPr>
            <a:spLocks noGrp="1"/>
          </p:cNvSpPr>
          <p:nvPr>
            <p:ph idx="1"/>
          </p:nvPr>
        </p:nvSpPr>
        <p:spPr>
          <a:xfrm>
            <a:off x="1079862" y="1254034"/>
            <a:ext cx="10273937" cy="4922929"/>
          </a:xfrm>
        </p:spPr>
        <p:txBody>
          <a:bodyPr/>
          <a:lstStyle/>
          <a:p>
            <a:r>
              <a:rPr lang="en-US" dirty="0" smtClean="0">
                <a:latin typeface="Times New Roman" panose="02020603050405020304" pitchFamily="18" charset="0"/>
                <a:cs typeface="Times New Roman" panose="02020603050405020304" pitchFamily="18" charset="0"/>
              </a:rPr>
              <a:t>In any microwave practical applications, any kind of impedance mismatches lead to the formation of standing waves.</a:t>
            </a:r>
          </a:p>
          <a:p>
            <a:r>
              <a:rPr lang="en-US" dirty="0" smtClean="0">
                <a:latin typeface="Times New Roman" panose="02020603050405020304" pitchFamily="18" charset="0"/>
                <a:cs typeface="Times New Roman" panose="02020603050405020304" pitchFamily="18" charset="0"/>
              </a:rPr>
              <a:t>The strength of these standing waves is measured by </a:t>
            </a:r>
            <a:r>
              <a:rPr lang="en-US" b="1" dirty="0" smtClean="0">
                <a:latin typeface="Times New Roman" panose="02020603050405020304" pitchFamily="18" charset="0"/>
                <a:cs typeface="Times New Roman" panose="02020603050405020304" pitchFamily="18" charset="0"/>
              </a:rPr>
              <a:t>Voltage Standing Wave Ratio.</a:t>
            </a:r>
          </a:p>
          <a:p>
            <a:r>
              <a:rPr lang="en-US" dirty="0" smtClean="0">
                <a:latin typeface="Times New Roman" panose="02020603050405020304" pitchFamily="18" charset="0"/>
                <a:cs typeface="Times New Roman" panose="02020603050405020304" pitchFamily="18" charset="0"/>
              </a:rPr>
              <a:t>The ratio of maximum to minimum voltage gives the VSWR, which is denoted by S.</a:t>
            </a:r>
          </a:p>
          <a:p>
            <a:endParaRPr lang="en-US" dirty="0" smtClean="0">
              <a:latin typeface="Times New Roman" panose="02020603050405020304" pitchFamily="18" charset="0"/>
              <a:cs typeface="Times New Roman" panose="02020603050405020304" pitchFamily="18" charset="0"/>
            </a:endParaRPr>
          </a:p>
          <a:p>
            <a:pPr marL="0" indent="0">
              <a:buNone/>
            </a:pPr>
            <a:endParaRPr lang="en-US" b="1"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03045" y="4095613"/>
            <a:ext cx="6238875" cy="2081350"/>
          </a:xfrm>
          <a:prstGeom prst="rect">
            <a:avLst/>
          </a:prstGeom>
        </p:spPr>
      </p:pic>
      <p:pic>
        <p:nvPicPr>
          <p:cNvPr id="5" name="Picture 4"/>
          <p:cNvPicPr>
            <a:picLocks noChangeAspect="1"/>
          </p:cNvPicPr>
          <p:nvPr/>
        </p:nvPicPr>
        <p:blipFill>
          <a:blip r:embed="rId3"/>
          <a:stretch>
            <a:fillRect/>
          </a:stretch>
        </p:blipFill>
        <p:spPr>
          <a:xfrm>
            <a:off x="7262949" y="3764450"/>
            <a:ext cx="4514033" cy="2743676"/>
          </a:xfrm>
          <a:prstGeom prst="rect">
            <a:avLst/>
          </a:prstGeom>
        </p:spPr>
      </p:pic>
    </p:spTree>
    <p:extLst>
      <p:ext uri="{BB962C8B-B14F-4D97-AF65-F5344CB8AC3E}">
        <p14:creationId xmlns:p14="http://schemas.microsoft.com/office/powerpoint/2010/main" val="3648187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6"/>
            <a:ext cx="10515600" cy="749572"/>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VSWR</a:t>
            </a:r>
            <a:endParaRPr lang="en-IN" dirty="0"/>
          </a:p>
        </p:txBody>
      </p:sp>
      <p:sp>
        <p:nvSpPr>
          <p:cNvPr id="3" name="Content Placeholder 2"/>
          <p:cNvSpPr>
            <a:spLocks noGrp="1"/>
          </p:cNvSpPr>
          <p:nvPr>
            <p:ph idx="1"/>
          </p:nvPr>
        </p:nvSpPr>
        <p:spPr>
          <a:xfrm>
            <a:off x="838200" y="1219200"/>
            <a:ext cx="10515600" cy="4957763"/>
          </a:xfrm>
        </p:spPr>
        <p:txBody>
          <a:bodyPr>
            <a:normAutofit/>
          </a:bodyPr>
          <a:lstStyle/>
          <a:p>
            <a:r>
              <a:rPr lang="en-IN" dirty="0" smtClean="0">
                <a:latin typeface="Times New Roman" panose="02020603050405020304" pitchFamily="18" charset="0"/>
                <a:cs typeface="Times New Roman" panose="02020603050405020304" pitchFamily="18" charset="0"/>
              </a:rPr>
              <a:t>The Measurement of VSWR can be done in two ways, Low VSWR and high VSWR.</a:t>
            </a: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  Measurement of Low VSWR  S&lt;10</a:t>
            </a:r>
          </a:p>
          <a:p>
            <a:pPr marL="0" indent="0">
              <a:buNone/>
            </a:pPr>
            <a:endParaRPr lang="en-IN" b="1"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 measurement of low VSWR can be done by adjusting the attenuator to get a reading on DC millivoltmeter.</a:t>
            </a:r>
          </a:p>
          <a:p>
            <a:pPr algn="just"/>
            <a:r>
              <a:rPr lang="en-US" sz="2400" dirty="0">
                <a:latin typeface="Times New Roman" panose="02020603050405020304" pitchFamily="18" charset="0"/>
                <a:cs typeface="Times New Roman" panose="02020603050405020304" pitchFamily="18" charset="0"/>
              </a:rPr>
              <a:t>The readings can be taken by adjusting the slotted line and the attenuator in such a way that the DC millivoltmeter shows a full scale reading as well as a minimum reading</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Now these two readings are calculated to find out the VSWR of the network.</a:t>
            </a:r>
          </a:p>
          <a:p>
            <a:pPr algn="just"/>
            <a:endParaRPr lang="en-IN"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stretch>
            <a:fillRect/>
          </a:stretch>
        </p:blipFill>
        <p:spPr>
          <a:xfrm>
            <a:off x="6610214" y="1915886"/>
            <a:ext cx="4972186" cy="1689463"/>
          </a:xfrm>
          <a:prstGeom prst="rect">
            <a:avLst/>
          </a:prstGeom>
        </p:spPr>
      </p:pic>
    </p:spTree>
    <p:extLst>
      <p:ext uri="{BB962C8B-B14F-4D97-AF65-F5344CB8AC3E}">
        <p14:creationId xmlns:p14="http://schemas.microsoft.com/office/powerpoint/2010/main" val="273432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228" y="310881"/>
            <a:ext cx="10515600" cy="789499"/>
          </a:xfrm>
        </p:spPr>
        <p:txBody>
          <a:bodyPr/>
          <a:lstStyle/>
          <a:p>
            <a:r>
              <a:rPr lang="en-US" b="1" dirty="0" smtClean="0">
                <a:latin typeface="Times New Roman" panose="02020603050405020304" pitchFamily="18" charset="0"/>
                <a:cs typeface="Times New Roman" panose="02020603050405020304" pitchFamily="18" charset="0"/>
              </a:rPr>
              <a:t>Construction of Gunn Diode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1962" y="1438167"/>
            <a:ext cx="10515600" cy="4351338"/>
          </a:xfrm>
        </p:spPr>
        <p:txBody>
          <a:bodyPr/>
          <a:lstStyle/>
          <a:p>
            <a:pPr algn="just"/>
            <a:r>
              <a:rPr lang="en-US" dirty="0" smtClean="0">
                <a:latin typeface="Times New Roman" panose="02020603050405020304" pitchFamily="18" charset="0"/>
                <a:cs typeface="Times New Roman" panose="02020603050405020304" pitchFamily="18" charset="0"/>
              </a:rPr>
              <a:t>It is fabricated from only N type material. Thus it is not a PN junction device.</a:t>
            </a:r>
          </a:p>
          <a:p>
            <a:pPr algn="just"/>
            <a:r>
              <a:rPr lang="en-US" dirty="0" smtClean="0">
                <a:latin typeface="Times New Roman" panose="02020603050405020304" pitchFamily="18" charset="0"/>
                <a:cs typeface="Times New Roman" panose="02020603050405020304" pitchFamily="18" charset="0"/>
              </a:rPr>
              <a:t>Gunn diode is </a:t>
            </a:r>
            <a:r>
              <a:rPr lang="en-US" b="1" dirty="0" smtClean="0">
                <a:solidFill>
                  <a:srgbClr val="FF0000"/>
                </a:solidFill>
                <a:latin typeface="Times New Roman" panose="02020603050405020304" pitchFamily="18" charset="0"/>
                <a:cs typeface="Times New Roman" panose="02020603050405020304" pitchFamily="18" charset="0"/>
              </a:rPr>
              <a:t>3 layer device </a:t>
            </a:r>
            <a:r>
              <a:rPr lang="en-US" dirty="0" smtClean="0">
                <a:latin typeface="Times New Roman" panose="02020603050405020304" pitchFamily="18" charset="0"/>
                <a:cs typeface="Times New Roman" panose="02020603050405020304" pitchFamily="18" charset="0"/>
              </a:rPr>
              <a:t>in which a lightly doped N type semiconductor is placed between 2 highly doped N type material.</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629608" y="3342640"/>
            <a:ext cx="4589832" cy="3210560"/>
          </a:xfrm>
          <a:prstGeom prst="rect">
            <a:avLst/>
          </a:prstGeom>
        </p:spPr>
      </p:pic>
    </p:spTree>
    <p:extLst>
      <p:ext uri="{BB962C8B-B14F-4D97-AF65-F5344CB8AC3E}">
        <p14:creationId xmlns:p14="http://schemas.microsoft.com/office/powerpoint/2010/main" val="25523827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VSWR</a:t>
            </a:r>
            <a:endParaRPr lang="en-IN" dirty="0"/>
          </a:p>
        </p:txBody>
      </p:sp>
      <p:sp>
        <p:nvSpPr>
          <p:cNvPr id="3" name="Content Placeholder 2"/>
          <p:cNvSpPr>
            <a:spLocks noGrp="1"/>
          </p:cNvSpPr>
          <p:nvPr>
            <p:ph idx="1"/>
          </p:nvPr>
        </p:nvSpPr>
        <p:spPr>
          <a:xfrm>
            <a:off x="1079862" y="1140823"/>
            <a:ext cx="10273937" cy="5036140"/>
          </a:xfrm>
        </p:spPr>
        <p:txBody>
          <a:bodyPr/>
          <a:lstStyle/>
          <a:p>
            <a:pPr marL="0" indent="0">
              <a:buNone/>
            </a:pPr>
            <a:r>
              <a:rPr lang="en-IN" b="1" dirty="0" smtClean="0">
                <a:latin typeface="Times New Roman" panose="02020603050405020304" pitchFamily="18" charset="0"/>
                <a:cs typeface="Times New Roman" panose="02020603050405020304" pitchFamily="18" charset="0"/>
              </a:rPr>
              <a:t> Measurement of High VSWR  S&gt;10</a:t>
            </a:r>
            <a:endParaRPr lang="en-IN" b="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The measurement of high VSWR whose value is greater than 10 can be measured by a method called </a:t>
            </a:r>
            <a:r>
              <a:rPr lang="en-IN" b="1" dirty="0" smtClean="0">
                <a:latin typeface="Times New Roman" panose="02020603050405020304" pitchFamily="18" charset="0"/>
                <a:cs typeface="Times New Roman" panose="02020603050405020304" pitchFamily="18" charset="0"/>
              </a:rPr>
              <a:t>double minimum method.</a:t>
            </a:r>
          </a:p>
          <a:p>
            <a:pPr marL="0" indent="0">
              <a:buNone/>
            </a:pPr>
            <a:r>
              <a:rPr lang="en-IN" dirty="0" smtClean="0">
                <a:latin typeface="Times New Roman" panose="02020603050405020304" pitchFamily="18" charset="0"/>
                <a:cs typeface="Times New Roman" panose="02020603050405020304" pitchFamily="18" charset="0"/>
              </a:rPr>
              <a:t>In this method, the reading at the minimum value is taken and readings at the half point of minimum value in the crest before and crest after are also taken.</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79862" y="3809999"/>
            <a:ext cx="7460932" cy="2943498"/>
          </a:xfrm>
          <a:prstGeom prst="rect">
            <a:avLst/>
          </a:prstGeom>
        </p:spPr>
      </p:pic>
      <p:pic>
        <p:nvPicPr>
          <p:cNvPr id="5" name="Picture 4"/>
          <p:cNvPicPr>
            <a:picLocks noChangeAspect="1"/>
          </p:cNvPicPr>
          <p:nvPr/>
        </p:nvPicPr>
        <p:blipFill>
          <a:blip r:embed="rId3"/>
          <a:stretch>
            <a:fillRect/>
          </a:stretch>
        </p:blipFill>
        <p:spPr>
          <a:xfrm>
            <a:off x="7837714" y="3395662"/>
            <a:ext cx="4238763" cy="3048681"/>
          </a:xfrm>
          <a:prstGeom prst="rect">
            <a:avLst/>
          </a:prstGeom>
        </p:spPr>
      </p:pic>
    </p:spTree>
    <p:extLst>
      <p:ext uri="{BB962C8B-B14F-4D97-AF65-F5344CB8AC3E}">
        <p14:creationId xmlns:p14="http://schemas.microsoft.com/office/powerpoint/2010/main" val="2135958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4"/>
            <a:ext cx="10515600" cy="662485"/>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Impedance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234" y="1088571"/>
                <a:ext cx="10404566" cy="5088392"/>
              </a:xfrm>
            </p:spPr>
            <p:txBody>
              <a:bodyPr/>
              <a:lstStyle/>
              <a:p>
                <a:r>
                  <a:rPr lang="en-IN" dirty="0" smtClean="0">
                    <a:latin typeface="Times New Roman" panose="02020603050405020304" pitchFamily="18" charset="0"/>
                    <a:cs typeface="Times New Roman" panose="02020603050405020304" pitchFamily="18" charset="0"/>
                  </a:rPr>
                  <a:t>Two different methods :</a:t>
                </a:r>
              </a:p>
              <a:p>
                <a:pPr marL="514350" indent="-514350">
                  <a:buAutoNum type="arabicPeriod"/>
                </a:pPr>
                <a:r>
                  <a:rPr lang="en-IN" dirty="0" smtClean="0">
                    <a:latin typeface="Times New Roman" panose="02020603050405020304" pitchFamily="18" charset="0"/>
                    <a:cs typeface="Times New Roman" panose="02020603050405020304" pitchFamily="18" charset="0"/>
                  </a:rPr>
                  <a:t>Slotted line</a:t>
                </a:r>
              </a:p>
              <a:p>
                <a:pPr marL="514350" indent="-514350">
                  <a:buAutoNum type="arabicPeriod"/>
                </a:pPr>
                <a:r>
                  <a:rPr lang="en-IN" dirty="0" smtClean="0">
                    <a:latin typeface="Times New Roman" panose="02020603050405020304" pitchFamily="18" charset="0"/>
                    <a:cs typeface="Times New Roman" panose="02020603050405020304" pitchFamily="18" charset="0"/>
                  </a:rPr>
                  <a:t>Reflectometer</a:t>
                </a:r>
              </a:p>
              <a:p>
                <a:r>
                  <a:rPr lang="en-IN" dirty="0" smtClean="0">
                    <a:latin typeface="Times New Roman" panose="02020603050405020304" pitchFamily="18" charset="0"/>
                    <a:cs typeface="Times New Roman" panose="02020603050405020304" pitchFamily="18" charset="0"/>
                  </a:rPr>
                  <a:t>In this method, impedance is measured by using slotted line and load </a:t>
                </a:r>
              </a:p>
              <a:p>
                <a:pPr marL="0" indent="0">
                  <a:buNone/>
                </a:pPr>
                <a:r>
                  <a:rPr lang="en-US" dirty="0"/>
                  <a:t> </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b="0" i="1" smtClean="0">
                        <a:latin typeface="Cambria Math" panose="02040503050406030204" pitchFamily="18" charset="0"/>
                      </a:rPr>
                      <m:t>.   </m:t>
                    </m:r>
                  </m:oMath>
                </a14:m>
                <a:r>
                  <a:rPr lang="en-US" b="0" dirty="0" smtClean="0">
                    <a:latin typeface="Times New Roman" panose="02020603050405020304" pitchFamily="18" charset="0"/>
                    <a:cs typeface="Times New Roman" panose="02020603050405020304" pitchFamily="18" charset="0"/>
                  </a:rPr>
                  <a:t>The measurement of impedance takes place in two steps:</a:t>
                </a:r>
              </a:p>
              <a:p>
                <a:pPr marL="0" indent="0">
                  <a:buNone/>
                </a:pPr>
                <a:endParaRPr lang="en-US" b="0" dirty="0" smtClean="0"/>
              </a:p>
              <a:p>
                <a:pPr marL="0" indent="0">
                  <a:buNone/>
                </a:pPr>
                <a:endParaRPr lang="en-US" b="0" dirty="0" smtClean="0"/>
              </a:p>
              <a:p>
                <a:pPr marL="0" indent="0">
                  <a:buNone/>
                </a:pPr>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234" y="1088571"/>
                <a:ext cx="10404566" cy="5088392"/>
              </a:xfrm>
              <a:blipFill>
                <a:blip r:embed="rId2"/>
                <a:stretch>
                  <a:fillRect l="-1054" t="-2158" r="-234"/>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249136" y="3878036"/>
            <a:ext cx="8768443" cy="2179863"/>
          </a:xfrm>
          <a:prstGeom prst="rect">
            <a:avLst/>
          </a:prstGeom>
        </p:spPr>
      </p:pic>
    </p:spTree>
    <p:extLst>
      <p:ext uri="{BB962C8B-B14F-4D97-AF65-F5344CB8AC3E}">
        <p14:creationId xmlns:p14="http://schemas.microsoft.com/office/powerpoint/2010/main" val="3543158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225789"/>
            <a:ext cx="10515600" cy="653778"/>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Impedance by Slotted Line</a:t>
            </a:r>
            <a:endParaRPr lang="en-IN" dirty="0"/>
          </a:p>
        </p:txBody>
      </p:sp>
      <p:pic>
        <p:nvPicPr>
          <p:cNvPr id="4" name="Content Placeholder 3"/>
          <p:cNvPicPr>
            <a:picLocks noGrp="1" noChangeAspect="1"/>
          </p:cNvPicPr>
          <p:nvPr>
            <p:ph idx="1"/>
          </p:nvPr>
        </p:nvPicPr>
        <p:blipFill>
          <a:blip r:embed="rId2"/>
          <a:stretch>
            <a:fillRect/>
          </a:stretch>
        </p:blipFill>
        <p:spPr>
          <a:xfrm>
            <a:off x="2006101" y="949235"/>
            <a:ext cx="6772275" cy="2612571"/>
          </a:xfrm>
          <a:prstGeom prst="rect">
            <a:avLst/>
          </a:prstGeom>
        </p:spPr>
      </p:pic>
      <p:pic>
        <p:nvPicPr>
          <p:cNvPr id="5" name="Picture 4"/>
          <p:cNvPicPr>
            <a:picLocks noChangeAspect="1"/>
          </p:cNvPicPr>
          <p:nvPr/>
        </p:nvPicPr>
        <p:blipFill>
          <a:blip r:embed="rId3"/>
          <a:stretch>
            <a:fillRect/>
          </a:stretch>
        </p:blipFill>
        <p:spPr>
          <a:xfrm>
            <a:off x="2006101" y="3762102"/>
            <a:ext cx="6734175" cy="2882945"/>
          </a:xfrm>
          <a:prstGeom prst="rect">
            <a:avLst/>
          </a:prstGeom>
        </p:spPr>
      </p:pic>
    </p:spTree>
    <p:extLst>
      <p:ext uri="{BB962C8B-B14F-4D97-AF65-F5344CB8AC3E}">
        <p14:creationId xmlns:p14="http://schemas.microsoft.com/office/powerpoint/2010/main" val="3312146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737" y="260623"/>
            <a:ext cx="10515600" cy="662486"/>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Impedance by slotted line</a:t>
            </a:r>
            <a:endParaRPr lang="en-IN" dirty="0"/>
          </a:p>
        </p:txBody>
      </p:sp>
      <p:pic>
        <p:nvPicPr>
          <p:cNvPr id="4" name="Content Placeholder 3"/>
          <p:cNvPicPr>
            <a:picLocks noGrp="1" noChangeAspect="1"/>
          </p:cNvPicPr>
          <p:nvPr>
            <p:ph idx="1"/>
          </p:nvPr>
        </p:nvPicPr>
        <p:blipFill>
          <a:blip r:embed="rId2"/>
          <a:stretch>
            <a:fillRect/>
          </a:stretch>
        </p:blipFill>
        <p:spPr>
          <a:xfrm>
            <a:off x="1895206" y="2465614"/>
            <a:ext cx="7710348" cy="4294664"/>
          </a:xfrm>
          <a:prstGeom prst="rect">
            <a:avLst/>
          </a:prstGeom>
        </p:spPr>
      </p:pic>
      <p:pic>
        <p:nvPicPr>
          <p:cNvPr id="5" name="Picture 4"/>
          <p:cNvPicPr>
            <a:picLocks noChangeAspect="1"/>
          </p:cNvPicPr>
          <p:nvPr/>
        </p:nvPicPr>
        <p:blipFill>
          <a:blip r:embed="rId3"/>
          <a:stretch>
            <a:fillRect/>
          </a:stretch>
        </p:blipFill>
        <p:spPr>
          <a:xfrm>
            <a:off x="848405" y="980394"/>
            <a:ext cx="10437904" cy="1321935"/>
          </a:xfrm>
          <a:prstGeom prst="rect">
            <a:avLst/>
          </a:prstGeom>
        </p:spPr>
      </p:pic>
    </p:spTree>
    <p:extLst>
      <p:ext uri="{BB962C8B-B14F-4D97-AF65-F5344CB8AC3E}">
        <p14:creationId xmlns:p14="http://schemas.microsoft.com/office/powerpoint/2010/main" val="3427325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115"/>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Impedance by Reflectometer</a:t>
            </a:r>
            <a:endParaRPr lang="en-IN" dirty="0"/>
          </a:p>
        </p:txBody>
      </p:sp>
      <p:pic>
        <p:nvPicPr>
          <p:cNvPr id="4" name="Content Placeholder 3"/>
          <p:cNvPicPr>
            <a:picLocks noGrp="1" noChangeAspect="1"/>
          </p:cNvPicPr>
          <p:nvPr>
            <p:ph idx="1"/>
          </p:nvPr>
        </p:nvPicPr>
        <p:blipFill>
          <a:blip r:embed="rId2"/>
          <a:stretch>
            <a:fillRect/>
          </a:stretch>
        </p:blipFill>
        <p:spPr>
          <a:xfrm>
            <a:off x="1114697" y="1541417"/>
            <a:ext cx="9257212" cy="4693919"/>
          </a:xfrm>
          <a:prstGeom prst="rect">
            <a:avLst/>
          </a:prstGeom>
        </p:spPr>
      </p:pic>
    </p:spTree>
    <p:extLst>
      <p:ext uri="{BB962C8B-B14F-4D97-AF65-F5344CB8AC3E}">
        <p14:creationId xmlns:p14="http://schemas.microsoft.com/office/powerpoint/2010/main" val="622941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361"/>
            <a:ext cx="10515600" cy="732155"/>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Measurement of </a:t>
            </a:r>
            <a:r>
              <a:rPr lang="en-US" sz="3600" b="1" dirty="0" smtClean="0">
                <a:solidFill>
                  <a:srgbClr val="FF0000"/>
                </a:solidFill>
                <a:latin typeface="Times New Roman" panose="02020603050405020304" pitchFamily="18" charset="0"/>
                <a:cs typeface="Times New Roman" panose="02020603050405020304" pitchFamily="18" charset="0"/>
              </a:rPr>
              <a:t>Impedance by Reflectom</a:t>
            </a:r>
            <a:r>
              <a:rPr lang="en-US" sz="3600" b="1" dirty="0" smtClean="0">
                <a:solidFill>
                  <a:srgbClr val="FF0000"/>
                </a:solidFill>
                <a:latin typeface="Times New Roman" panose="02020603050405020304" pitchFamily="18" charset="0"/>
                <a:cs typeface="Times New Roman" panose="02020603050405020304" pitchFamily="18" charset="0"/>
              </a:rPr>
              <a:t>eter</a:t>
            </a:r>
            <a:endParaRPr lang="en-IN" sz="3600"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892516"/>
                <a:ext cx="10515600" cy="5284447"/>
              </a:xfrm>
            </p:spPr>
            <p:txBody>
              <a:bodyPr/>
              <a:lstStyle/>
              <a:p>
                <a:pPr algn="just"/>
                <a:r>
                  <a:rPr lang="en-US" dirty="0" smtClean="0"/>
                  <a:t> </a:t>
                </a:r>
                <a:r>
                  <a:rPr lang="en-US" dirty="0">
                    <a:latin typeface="Times New Roman" panose="02020603050405020304" pitchFamily="18" charset="0"/>
                    <a:cs typeface="Times New Roman" panose="02020603050405020304" pitchFamily="18" charset="0"/>
                  </a:rPr>
                  <a:t>Reflectometer helps to find only the magnitude of impedance and not the phase angle. In this method, two directional couplers which are identical but differs in direction are taken</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These two couplers are used in sampling the incident power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𝑃</m:t>
                        </m:r>
                      </m:e>
                      <m:sub>
                        <m:r>
                          <a:rPr lang="en-US" b="0" i="1" smtClean="0">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and reflected power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𝑃</m:t>
                        </m:r>
                      </m:e>
                      <m:sub>
                        <m:r>
                          <a:rPr lang="en-US" b="0" i="1" smtClean="0">
                            <a:latin typeface="Cambria Math" panose="02040503050406030204" pitchFamily="18" charset="0"/>
                            <a:cs typeface="Times New Roman" panose="02020603050405020304" pitchFamily="18" charset="0"/>
                          </a:rPr>
                          <m:t>𝑟</m:t>
                        </m:r>
                      </m:sub>
                    </m:sSub>
                    <m:r>
                      <a:rPr lang="en-US" b="0" i="1" smtClean="0">
                        <a:latin typeface="Cambria Math" panose="02040503050406030204" pitchFamily="18" charset="0"/>
                        <a:cs typeface="Times New Roman" panose="02020603050405020304" pitchFamily="18" charset="0"/>
                      </a:rPr>
                      <m:t> </m:t>
                    </m:r>
                  </m:oMath>
                </a14:m>
                <a:r>
                  <a:rPr lang="en-US" b="0" dirty="0" smtClean="0">
                    <a:latin typeface="Times New Roman" panose="02020603050405020304" pitchFamily="18" charset="0"/>
                    <a:cs typeface="Times New Roman" panose="02020603050405020304" pitchFamily="18" charset="0"/>
                  </a:rPr>
                  <a:t>from the load.</a:t>
                </a:r>
              </a:p>
              <a:p>
                <a:pPr algn="just"/>
                <a:endParaRPr lang="en-US" b="0"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892516"/>
                <a:ext cx="10515600" cy="5284447"/>
              </a:xfrm>
              <a:blipFill>
                <a:blip r:embed="rId2"/>
                <a:stretch>
                  <a:fillRect l="-1043" t="-2076" r="-1159"/>
                </a:stretch>
              </a:blipFill>
            </p:spPr>
            <p:txBody>
              <a:bodyPr/>
              <a:lstStyle/>
              <a:p>
                <a:r>
                  <a:rPr lang="en-IN">
                    <a:noFill/>
                  </a:rPr>
                  <a:t> </a:t>
                </a:r>
              </a:p>
            </p:txBody>
          </p:sp>
        </mc:Fallback>
      </mc:AlternateContent>
      <p:pic>
        <p:nvPicPr>
          <p:cNvPr id="7" name="Picture 6"/>
          <p:cNvPicPr>
            <a:picLocks noChangeAspect="1"/>
          </p:cNvPicPr>
          <p:nvPr/>
        </p:nvPicPr>
        <p:blipFill>
          <a:blip r:embed="rId3"/>
          <a:stretch>
            <a:fillRect/>
          </a:stretch>
        </p:blipFill>
        <p:spPr>
          <a:xfrm>
            <a:off x="2530113" y="3117669"/>
            <a:ext cx="5581650" cy="1263966"/>
          </a:xfrm>
          <a:prstGeom prst="rect">
            <a:avLst/>
          </a:prstGeom>
        </p:spPr>
      </p:pic>
      <p:pic>
        <p:nvPicPr>
          <p:cNvPr id="8" name="Picture 7"/>
          <p:cNvPicPr>
            <a:picLocks noChangeAspect="1"/>
          </p:cNvPicPr>
          <p:nvPr/>
        </p:nvPicPr>
        <p:blipFill>
          <a:blip r:embed="rId4"/>
          <a:stretch>
            <a:fillRect/>
          </a:stretch>
        </p:blipFill>
        <p:spPr>
          <a:xfrm>
            <a:off x="1644423" y="4301738"/>
            <a:ext cx="7858125" cy="2305050"/>
          </a:xfrm>
          <a:prstGeom prst="rect">
            <a:avLst/>
          </a:prstGeom>
        </p:spPr>
      </p:pic>
    </p:spTree>
    <p:extLst>
      <p:ext uri="{BB962C8B-B14F-4D97-AF65-F5344CB8AC3E}">
        <p14:creationId xmlns:p14="http://schemas.microsoft.com/office/powerpoint/2010/main" val="4253975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23" y="225788"/>
            <a:ext cx="10515600" cy="793115"/>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Q of a Cavity Resonator</a:t>
            </a:r>
            <a:endParaRPr lang="en-IN" dirty="0"/>
          </a:p>
        </p:txBody>
      </p:sp>
      <p:pic>
        <p:nvPicPr>
          <p:cNvPr id="4" name="Content Placeholder 3"/>
          <p:cNvPicPr>
            <a:picLocks noGrp="1" noChangeAspect="1"/>
          </p:cNvPicPr>
          <p:nvPr>
            <p:ph idx="1"/>
          </p:nvPr>
        </p:nvPicPr>
        <p:blipFill>
          <a:blip r:embed="rId2"/>
          <a:stretch>
            <a:fillRect/>
          </a:stretch>
        </p:blipFill>
        <p:spPr>
          <a:xfrm>
            <a:off x="1603693" y="1335337"/>
            <a:ext cx="6791325" cy="1562100"/>
          </a:xfrm>
          <a:prstGeom prst="rect">
            <a:avLst/>
          </a:prstGeom>
        </p:spPr>
      </p:pic>
      <p:pic>
        <p:nvPicPr>
          <p:cNvPr id="5" name="Picture 4"/>
          <p:cNvPicPr>
            <a:picLocks noChangeAspect="1"/>
          </p:cNvPicPr>
          <p:nvPr/>
        </p:nvPicPr>
        <p:blipFill>
          <a:blip r:embed="rId3"/>
          <a:stretch>
            <a:fillRect/>
          </a:stretch>
        </p:blipFill>
        <p:spPr>
          <a:xfrm>
            <a:off x="2158832" y="3088268"/>
            <a:ext cx="6810375" cy="3557453"/>
          </a:xfrm>
          <a:prstGeom prst="rect">
            <a:avLst/>
          </a:prstGeom>
        </p:spPr>
      </p:pic>
    </p:spTree>
    <p:extLst>
      <p:ext uri="{BB962C8B-B14F-4D97-AF65-F5344CB8AC3E}">
        <p14:creationId xmlns:p14="http://schemas.microsoft.com/office/powerpoint/2010/main" val="4037443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532" y="304166"/>
            <a:ext cx="10515600" cy="618943"/>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Measurement of Q of a Cavity Resonator</a:t>
            </a:r>
            <a:endParaRPr lang="en-IN" dirty="0"/>
          </a:p>
        </p:txBody>
      </p:sp>
      <p:pic>
        <p:nvPicPr>
          <p:cNvPr id="4" name="Content Placeholder 3"/>
          <p:cNvPicPr>
            <a:picLocks noGrp="1" noChangeAspect="1"/>
          </p:cNvPicPr>
          <p:nvPr>
            <p:ph idx="1"/>
          </p:nvPr>
        </p:nvPicPr>
        <p:blipFill>
          <a:blip r:embed="rId2"/>
          <a:stretch>
            <a:fillRect/>
          </a:stretch>
        </p:blipFill>
        <p:spPr>
          <a:xfrm>
            <a:off x="627016" y="1097280"/>
            <a:ext cx="10371908" cy="5129350"/>
          </a:xfrm>
          <a:prstGeom prst="rect">
            <a:avLst/>
          </a:prstGeom>
        </p:spPr>
      </p:pic>
    </p:spTree>
    <p:extLst>
      <p:ext uri="{BB962C8B-B14F-4D97-AF65-F5344CB8AC3E}">
        <p14:creationId xmlns:p14="http://schemas.microsoft.com/office/powerpoint/2010/main" val="3481131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438605"/>
            <a:ext cx="10515600" cy="965654"/>
          </a:xfrm>
        </p:spPr>
        <p:txBody>
          <a:bodyPr/>
          <a:lstStyle/>
          <a:p>
            <a:r>
              <a:rPr lang="en-US" b="1" dirty="0">
                <a:solidFill>
                  <a:srgbClr val="FF0000"/>
                </a:solidFill>
                <a:latin typeface="Times New Roman" panose="02020603050405020304" pitchFamily="18" charset="0"/>
                <a:cs typeface="Times New Roman" panose="02020603050405020304" pitchFamily="18" charset="0"/>
              </a:rPr>
              <a:t>Measurement of </a:t>
            </a:r>
            <a:r>
              <a:rPr lang="en-US" b="1" dirty="0" smtClean="0">
                <a:solidFill>
                  <a:srgbClr val="FF0000"/>
                </a:solidFill>
                <a:latin typeface="Times New Roman" panose="02020603050405020304" pitchFamily="18" charset="0"/>
                <a:cs typeface="Times New Roman" panose="02020603050405020304" pitchFamily="18" charset="0"/>
              </a:rPr>
              <a:t>Frequency </a:t>
            </a:r>
            <a:endParaRPr lang="en-IN" dirty="0"/>
          </a:p>
        </p:txBody>
      </p:sp>
      <p:sp>
        <p:nvSpPr>
          <p:cNvPr id="3" name="Content Placeholder 2"/>
          <p:cNvSpPr>
            <a:spLocks noGrp="1"/>
          </p:cNvSpPr>
          <p:nvPr>
            <p:ph idx="1"/>
          </p:nvPr>
        </p:nvSpPr>
        <p:spPr>
          <a:xfrm>
            <a:off x="838200" y="1477736"/>
            <a:ext cx="10515600" cy="4699227"/>
          </a:xfrm>
        </p:spPr>
        <p:txBody>
          <a:bodyPr/>
          <a:lstStyle/>
          <a:p>
            <a:r>
              <a:rPr lang="en-US" dirty="0" smtClean="0">
                <a:latin typeface="Times New Roman" panose="02020603050405020304" pitchFamily="18" charset="0"/>
                <a:cs typeface="Times New Roman" panose="02020603050405020304" pitchFamily="18" charset="0"/>
              </a:rPr>
              <a:t>Microwave frequency can be measured by either electronic or mechanical techniques.</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04207" y="2678565"/>
            <a:ext cx="9495064" cy="3571875"/>
          </a:xfrm>
          <a:prstGeom prst="rect">
            <a:avLst/>
          </a:prstGeom>
        </p:spPr>
      </p:pic>
    </p:spTree>
    <p:extLst>
      <p:ext uri="{BB962C8B-B14F-4D97-AF65-F5344CB8AC3E}">
        <p14:creationId xmlns:p14="http://schemas.microsoft.com/office/powerpoint/2010/main" val="2106960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014" y="1620385"/>
            <a:ext cx="9144000" cy="2387600"/>
          </a:xfrm>
        </p:spPr>
        <p:txBody>
          <a:bodyPr/>
          <a:lstStyle/>
          <a:p>
            <a:r>
              <a:rPr lang="en-US" dirty="0" smtClean="0">
                <a:latin typeface="Baskerville Old Face" panose="02020602080505020303" pitchFamily="18" charset="0"/>
              </a:rPr>
              <a:t>Prepare well for Exams!</a:t>
            </a:r>
            <a:endParaRPr lang="en-IN" dirty="0">
              <a:latin typeface="Baskerville Old Face" panose="02020602080505020303" pitchFamily="18" charset="0"/>
            </a:endParaRPr>
          </a:p>
        </p:txBody>
      </p:sp>
    </p:spTree>
    <p:extLst>
      <p:ext uri="{BB962C8B-B14F-4D97-AF65-F5344CB8AC3E}">
        <p14:creationId xmlns:p14="http://schemas.microsoft.com/office/powerpoint/2010/main" val="390289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33" y="309142"/>
            <a:ext cx="10515600" cy="763879"/>
          </a:xfrm>
        </p:spPr>
        <p:txBody>
          <a:bodyPr/>
          <a:lstStyle/>
          <a:p>
            <a:r>
              <a:rPr lang="en-US" b="1" dirty="0" smtClean="0">
                <a:latin typeface="Times New Roman" panose="02020603050405020304" pitchFamily="18" charset="0"/>
                <a:cs typeface="Times New Roman" panose="02020603050405020304" pitchFamily="18" charset="0"/>
              </a:rPr>
              <a:t>Gunn Diode -Working</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66327"/>
            <a:ext cx="10515600" cy="5010636"/>
          </a:xfrm>
        </p:spPr>
        <p:txBody>
          <a:bodyPr/>
          <a:lstStyle/>
          <a:p>
            <a:r>
              <a:rPr lang="en-US" dirty="0" smtClean="0">
                <a:solidFill>
                  <a:srgbClr val="FF0000"/>
                </a:solidFill>
                <a:latin typeface="Times New Roman" panose="02020603050405020304" pitchFamily="18" charset="0"/>
                <a:cs typeface="Times New Roman" panose="02020603050405020304" pitchFamily="18" charset="0"/>
              </a:rPr>
              <a:t>Gunn effect </a:t>
            </a:r>
            <a:r>
              <a:rPr lang="en-US" dirty="0" smtClean="0">
                <a:latin typeface="Times New Roman" panose="02020603050405020304" pitchFamily="18" charset="0"/>
                <a:cs typeface="Times New Roman" panose="02020603050405020304" pitchFamily="18" charset="0"/>
              </a:rPr>
              <a:t>is basis of working of a Gunn diode.</a:t>
            </a:r>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Gunn Effect can be defined as </a:t>
            </a:r>
            <a:r>
              <a:rPr lang="en-US" b="1" dirty="0">
                <a:latin typeface="Times New Roman" panose="02020603050405020304" pitchFamily="18" charset="0"/>
                <a:cs typeface="Times New Roman" panose="02020603050405020304" pitchFamily="18" charset="0"/>
              </a:rPr>
              <a:t>generation of microwave power </a:t>
            </a:r>
            <a:r>
              <a:rPr lang="en-US" dirty="0" smtClean="0">
                <a:latin typeface="Times New Roman" panose="02020603050405020304" pitchFamily="18" charset="0"/>
                <a:cs typeface="Times New Roman" panose="02020603050405020304" pitchFamily="18" charset="0"/>
              </a:rPr>
              <a:t>whenever </a:t>
            </a:r>
            <a:r>
              <a:rPr lang="en-US" dirty="0">
                <a:latin typeface="Times New Roman" panose="02020603050405020304" pitchFamily="18" charset="0"/>
                <a:cs typeface="Times New Roman" panose="02020603050405020304" pitchFamily="18" charset="0"/>
              </a:rPr>
              <a:t>the voltage applied to a semiconductor device exceeds the </a:t>
            </a:r>
            <a:r>
              <a:rPr lang="en-US" b="1" dirty="0">
                <a:latin typeface="Times New Roman" panose="02020603050405020304" pitchFamily="18" charset="0"/>
                <a:cs typeface="Times New Roman" panose="02020603050405020304" pitchFamily="18" charset="0"/>
              </a:rPr>
              <a:t>critical voltage </a:t>
            </a:r>
            <a:r>
              <a:rPr lang="en-US" dirty="0">
                <a:latin typeface="Times New Roman" panose="02020603050405020304" pitchFamily="18" charset="0"/>
                <a:cs typeface="Times New Roman" panose="02020603050405020304" pitchFamily="18" charset="0"/>
              </a:rPr>
              <a:t>value or </a:t>
            </a:r>
            <a:r>
              <a:rPr lang="en-US" b="1" dirty="0">
                <a:latin typeface="Times New Roman" panose="02020603050405020304" pitchFamily="18" charset="0"/>
                <a:cs typeface="Times New Roman" panose="02020603050405020304" pitchFamily="18" charset="0"/>
              </a:rPr>
              <a:t>threshold voltage </a:t>
            </a:r>
            <a:r>
              <a:rPr lang="en-US" dirty="0">
                <a:latin typeface="Times New Roman" panose="02020603050405020304" pitchFamily="18" charset="0"/>
                <a:cs typeface="Times New Roman" panose="02020603050405020304" pitchFamily="18" charset="0"/>
              </a:rPr>
              <a:t>value</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26233" y="3135313"/>
            <a:ext cx="3176900" cy="3375553"/>
          </a:xfrm>
          <a:prstGeom prst="rect">
            <a:avLst/>
          </a:prstGeom>
        </p:spPr>
      </p:pic>
      <p:pic>
        <p:nvPicPr>
          <p:cNvPr id="5" name="Picture 4"/>
          <p:cNvPicPr>
            <a:picLocks noChangeAspect="1"/>
          </p:cNvPicPr>
          <p:nvPr/>
        </p:nvPicPr>
        <p:blipFill>
          <a:blip r:embed="rId3"/>
          <a:stretch>
            <a:fillRect/>
          </a:stretch>
        </p:blipFill>
        <p:spPr>
          <a:xfrm>
            <a:off x="4448175" y="3135313"/>
            <a:ext cx="3197225" cy="3362325"/>
          </a:xfrm>
          <a:prstGeom prst="rect">
            <a:avLst/>
          </a:prstGeom>
        </p:spPr>
      </p:pic>
      <p:pic>
        <p:nvPicPr>
          <p:cNvPr id="6" name="Picture 5"/>
          <p:cNvPicPr>
            <a:picLocks noChangeAspect="1"/>
          </p:cNvPicPr>
          <p:nvPr/>
        </p:nvPicPr>
        <p:blipFill>
          <a:blip r:embed="rId4"/>
          <a:stretch>
            <a:fillRect/>
          </a:stretch>
        </p:blipFill>
        <p:spPr>
          <a:xfrm>
            <a:off x="7913375" y="3234266"/>
            <a:ext cx="3328458" cy="3276600"/>
          </a:xfrm>
          <a:prstGeom prst="rect">
            <a:avLst/>
          </a:prstGeom>
        </p:spPr>
      </p:pic>
    </p:spTree>
    <p:extLst>
      <p:ext uri="{BB962C8B-B14F-4D97-AF65-F5344CB8AC3E}">
        <p14:creationId xmlns:p14="http://schemas.microsoft.com/office/powerpoint/2010/main" val="302751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9475"/>
          </a:xfrm>
        </p:spPr>
        <p:txBody>
          <a:bodyPr/>
          <a:lstStyle/>
          <a:p>
            <a:r>
              <a:rPr lang="en-US" b="1" dirty="0">
                <a:latin typeface="Times New Roman" panose="02020603050405020304" pitchFamily="18" charset="0"/>
                <a:cs typeface="Times New Roman" panose="02020603050405020304" pitchFamily="18" charset="0"/>
              </a:rPr>
              <a:t>Gunn Diode </a:t>
            </a:r>
            <a:r>
              <a:rPr lang="en-US" b="1" dirty="0" smtClean="0">
                <a:latin typeface="Times New Roman" panose="02020603050405020304" pitchFamily="18" charset="0"/>
                <a:cs typeface="Times New Roman" panose="02020603050405020304" pitchFamily="18" charset="0"/>
              </a:rPr>
              <a:t>–Characteristic Curve</a:t>
            </a:r>
            <a:endParaRPr lang="en-IN" dirty="0"/>
          </a:p>
        </p:txBody>
      </p:sp>
      <p:pic>
        <p:nvPicPr>
          <p:cNvPr id="4" name="Content Placeholder 3"/>
          <p:cNvPicPr>
            <a:picLocks noGrp="1" noChangeAspect="1"/>
          </p:cNvPicPr>
          <p:nvPr>
            <p:ph idx="1"/>
          </p:nvPr>
        </p:nvPicPr>
        <p:blipFill>
          <a:blip r:embed="rId2"/>
          <a:stretch>
            <a:fillRect/>
          </a:stretch>
        </p:blipFill>
        <p:spPr>
          <a:xfrm>
            <a:off x="1828800" y="1680634"/>
            <a:ext cx="7425267" cy="4152900"/>
          </a:xfrm>
          <a:prstGeom prst="rect">
            <a:avLst/>
          </a:prstGeom>
        </p:spPr>
      </p:pic>
    </p:spTree>
    <p:extLst>
      <p:ext uri="{BB962C8B-B14F-4D97-AF65-F5344CB8AC3E}">
        <p14:creationId xmlns:p14="http://schemas.microsoft.com/office/powerpoint/2010/main" val="2959019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2542"/>
          </a:xfrm>
        </p:spPr>
        <p:txBody>
          <a:bodyPr>
            <a:normAutofit/>
          </a:bodyPr>
          <a:lstStyle/>
          <a:p>
            <a:r>
              <a:rPr lang="en-US" sz="3600" b="1" dirty="0" smtClean="0">
                <a:latin typeface="Times New Roman" panose="02020603050405020304" pitchFamily="18" charset="0"/>
                <a:cs typeface="Times New Roman" panose="02020603050405020304" pitchFamily="18" charset="0"/>
              </a:rPr>
              <a:t>RWH THEORY  - Differential Negative Resistance</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743325" y="2350168"/>
            <a:ext cx="3606717" cy="3197434"/>
          </a:xfrm>
          <a:prstGeom prst="rect">
            <a:avLst/>
          </a:prstGeom>
        </p:spPr>
      </p:pic>
      <p:pic>
        <p:nvPicPr>
          <p:cNvPr id="5" name="Picture 4"/>
          <p:cNvPicPr>
            <a:picLocks noChangeAspect="1"/>
          </p:cNvPicPr>
          <p:nvPr/>
        </p:nvPicPr>
        <p:blipFill>
          <a:blip r:embed="rId3"/>
          <a:stretch>
            <a:fillRect/>
          </a:stretch>
        </p:blipFill>
        <p:spPr>
          <a:xfrm>
            <a:off x="6456696" y="2350168"/>
            <a:ext cx="3914775" cy="3035717"/>
          </a:xfrm>
          <a:prstGeom prst="rect">
            <a:avLst/>
          </a:prstGeom>
        </p:spPr>
      </p:pic>
    </p:spTree>
    <p:extLst>
      <p:ext uri="{BB962C8B-B14F-4D97-AF65-F5344CB8AC3E}">
        <p14:creationId xmlns:p14="http://schemas.microsoft.com/office/powerpoint/2010/main" val="343611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960"/>
          </a:xfrm>
        </p:spPr>
        <p:txBody>
          <a:bodyPr>
            <a:normAutofit/>
          </a:bodyPr>
          <a:lstStyle/>
          <a:p>
            <a:r>
              <a:rPr lang="en-US" sz="3600" b="1" dirty="0">
                <a:latin typeface="Times New Roman" panose="02020603050405020304" pitchFamily="18" charset="0"/>
                <a:cs typeface="Times New Roman" panose="02020603050405020304" pitchFamily="18" charset="0"/>
              </a:rPr>
              <a:t>RWH THEORY  - Differential Negative Resistance</a:t>
            </a:r>
            <a:endParaRPr lang="en-IN" sz="3600" dirty="0"/>
          </a:p>
        </p:txBody>
      </p:sp>
      <p:sp>
        <p:nvSpPr>
          <p:cNvPr id="3" name="Content Placeholder 2"/>
          <p:cNvSpPr>
            <a:spLocks noGrp="1"/>
          </p:cNvSpPr>
          <p:nvPr>
            <p:ph idx="1"/>
          </p:nvPr>
        </p:nvSpPr>
        <p:spPr>
          <a:xfrm>
            <a:off x="838200" y="1402597"/>
            <a:ext cx="10515600" cy="4774366"/>
          </a:xfrm>
        </p:spPr>
        <p:txBody>
          <a:bodyPr/>
          <a:lstStyle/>
          <a:p>
            <a:r>
              <a:rPr lang="en-US" dirty="0" smtClean="0">
                <a:latin typeface="Times New Roman" panose="02020603050405020304" pitchFamily="18" charset="0"/>
                <a:cs typeface="Times New Roman" panose="02020603050405020304" pitchFamily="18" charset="0"/>
              </a:rPr>
              <a:t>The fundamental concept of Ridley-Watkins-</a:t>
            </a:r>
            <a:r>
              <a:rPr lang="en-US" dirty="0" err="1" smtClean="0">
                <a:latin typeface="Times New Roman" panose="02020603050405020304" pitchFamily="18" charset="0"/>
                <a:cs typeface="Times New Roman" panose="02020603050405020304" pitchFamily="18" charset="0"/>
              </a:rPr>
              <a:t>Hilsum</a:t>
            </a:r>
            <a:r>
              <a:rPr lang="en-US" dirty="0" smtClean="0">
                <a:latin typeface="Times New Roman" panose="02020603050405020304" pitchFamily="18" charset="0"/>
                <a:cs typeface="Times New Roman" panose="02020603050405020304" pitchFamily="18" charset="0"/>
              </a:rPr>
              <a:t> theory is the differential negative resistance developed in a bulk solid state III-V compound when voltage or current is applied to the terminals of  sample.</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Two types of </a:t>
            </a:r>
            <a:r>
              <a:rPr lang="en-US" dirty="0" smtClean="0">
                <a:solidFill>
                  <a:srgbClr val="FF0000"/>
                </a:solidFill>
                <a:latin typeface="Times New Roman" panose="02020603050405020304" pitchFamily="18" charset="0"/>
                <a:cs typeface="Times New Roman" panose="02020603050405020304" pitchFamily="18" charset="0"/>
              </a:rPr>
              <a:t>Negative Resistance </a:t>
            </a:r>
            <a:r>
              <a:rPr lang="en-US" dirty="0" smtClean="0">
                <a:latin typeface="Times New Roman" panose="02020603050405020304" pitchFamily="18" charset="0"/>
                <a:cs typeface="Times New Roman" panose="02020603050405020304" pitchFamily="18" charset="0"/>
              </a:rPr>
              <a:t>devices :</a:t>
            </a:r>
          </a:p>
          <a:p>
            <a:pPr>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Voltage controlled mode</a:t>
            </a:r>
          </a:p>
          <a:p>
            <a:pPr>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Current Controlled mode</a:t>
            </a:r>
          </a:p>
          <a:p>
            <a:pPr>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3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1261</TotalTime>
  <Words>1640</Words>
  <Application>Microsoft Office PowerPoint</Application>
  <PresentationFormat>Widescreen</PresentationFormat>
  <Paragraphs>208</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Baskerville Old Face</vt:lpstr>
      <vt:lpstr>Calibri</vt:lpstr>
      <vt:lpstr>Calibri Light</vt:lpstr>
      <vt:lpstr>Cambria</vt:lpstr>
      <vt:lpstr>Cambria Math</vt:lpstr>
      <vt:lpstr>Times New Roman</vt:lpstr>
      <vt:lpstr>Wingdings</vt:lpstr>
      <vt:lpstr>Office Theme</vt:lpstr>
      <vt:lpstr> Unit - V MICROWAVE SOLID STATE DEVICES &amp; MEASUREMENTS</vt:lpstr>
      <vt:lpstr>Introduction to TED’s</vt:lpstr>
      <vt:lpstr>GUNN DIODE(GaAs)</vt:lpstr>
      <vt:lpstr>GUNN DIODE(GaAs)</vt:lpstr>
      <vt:lpstr>Construction of Gunn Diode</vt:lpstr>
      <vt:lpstr>Gunn Diode -Working</vt:lpstr>
      <vt:lpstr>Gunn Diode –Characteristic Curve</vt:lpstr>
      <vt:lpstr>RWH THEORY  - Differential Negative Resistance</vt:lpstr>
      <vt:lpstr>RWH THEORY  - Differential Negative Resistance</vt:lpstr>
      <vt:lpstr>RWH THEORY  - Differential Negative Resistance</vt:lpstr>
      <vt:lpstr>RWH THEORY  - Differential Negative Resistance</vt:lpstr>
      <vt:lpstr>Two Valley Model Theory</vt:lpstr>
      <vt:lpstr>Two Valley Model Theory – Gunn diode</vt:lpstr>
      <vt:lpstr>Modes of Operation of Gun diode</vt:lpstr>
      <vt:lpstr>Modes of Operation of Gun diode</vt:lpstr>
      <vt:lpstr>Avalanche Transit Time</vt:lpstr>
      <vt:lpstr>IMPATT</vt:lpstr>
      <vt:lpstr>IMPATT - Schematic</vt:lpstr>
      <vt:lpstr>IMPATT – Construction Details</vt:lpstr>
      <vt:lpstr>IMPATT – Construction Details</vt:lpstr>
      <vt:lpstr>IMPATT – Negative Resistance Curve</vt:lpstr>
      <vt:lpstr>IMPATT</vt:lpstr>
      <vt:lpstr>IMPATT – Advantages</vt:lpstr>
      <vt:lpstr>IMPATT – Performance Characteristics</vt:lpstr>
      <vt:lpstr>IMPATT – Applications</vt:lpstr>
      <vt:lpstr>TRAPATT</vt:lpstr>
      <vt:lpstr>TRAPATT – STRUCTURE</vt:lpstr>
      <vt:lpstr>TRAPATT – Characteristic Curve</vt:lpstr>
      <vt:lpstr>TRAPATT – OPERATION</vt:lpstr>
      <vt:lpstr>TRAPATT</vt:lpstr>
      <vt:lpstr>TRAPATT</vt:lpstr>
      <vt:lpstr>TRAPATT</vt:lpstr>
      <vt:lpstr>TRAPATT – Advantages </vt:lpstr>
      <vt:lpstr>TRAPATT –Applications </vt:lpstr>
      <vt:lpstr>Microwave Bench Setup</vt:lpstr>
      <vt:lpstr>Microwave Bench Setup</vt:lpstr>
      <vt:lpstr>Microwave Bench Setup</vt:lpstr>
      <vt:lpstr>Microwave Bench Setup</vt:lpstr>
      <vt:lpstr>Microwave Bench Setup</vt:lpstr>
      <vt:lpstr>Microwave Power Measurement</vt:lpstr>
      <vt:lpstr>Microwave Power Measurement</vt:lpstr>
      <vt:lpstr>Low Power Measurement</vt:lpstr>
      <vt:lpstr>Low Power Measurement – Bolometer </vt:lpstr>
      <vt:lpstr>Measurement of Attenuation</vt:lpstr>
      <vt:lpstr>Measurement of Attenuation</vt:lpstr>
      <vt:lpstr>Measurement of Attenuation</vt:lpstr>
      <vt:lpstr>Measurement of Attenuation</vt:lpstr>
      <vt:lpstr>Measurement of VSWR</vt:lpstr>
      <vt:lpstr>Measurement of VSWR</vt:lpstr>
      <vt:lpstr>Measurement of VSWR</vt:lpstr>
      <vt:lpstr>Measurement of Impedance</vt:lpstr>
      <vt:lpstr>Measurement of Impedance by Slotted Line</vt:lpstr>
      <vt:lpstr>Measurement of Impedance by slotted line</vt:lpstr>
      <vt:lpstr>Measurement of Impedance by Reflectometer</vt:lpstr>
      <vt:lpstr>Measurement of Impedance by Reflectometer</vt:lpstr>
      <vt:lpstr>Measurement of Q of a Cavity Resonator</vt:lpstr>
      <vt:lpstr>Measurement of Q of a Cavity Resonator</vt:lpstr>
      <vt:lpstr>Measurement of Frequency </vt:lpstr>
      <vt:lpstr>Prepare well for Exams!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MICROWAVE SOLID STATE DEVICES &amp; MEASUREMENTS</dc:title>
  <dc:creator>lenovo</dc:creator>
  <cp:lastModifiedBy>lenovo</cp:lastModifiedBy>
  <cp:revision>176</cp:revision>
  <dcterms:created xsi:type="dcterms:W3CDTF">2020-05-01T17:33:16Z</dcterms:created>
  <dcterms:modified xsi:type="dcterms:W3CDTF">2020-05-11T10:24:04Z</dcterms:modified>
</cp:coreProperties>
</file>